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94" r:id="rId3"/>
  </p:sldMasterIdLst>
  <p:notesMasterIdLst>
    <p:notesMasterId r:id="rId97"/>
  </p:notesMasterIdLst>
  <p:handoutMasterIdLst>
    <p:handoutMasterId r:id="rId98"/>
  </p:handoutMasterIdLst>
  <p:sldIdLst>
    <p:sldId id="297" r:id="rId4"/>
    <p:sldId id="1792" r:id="rId5"/>
    <p:sldId id="1793" r:id="rId6"/>
    <p:sldId id="1794" r:id="rId7"/>
    <p:sldId id="420" r:id="rId8"/>
    <p:sldId id="644" r:id="rId9"/>
    <p:sldId id="646" r:id="rId10"/>
    <p:sldId id="647" r:id="rId11"/>
    <p:sldId id="649" r:id="rId12"/>
    <p:sldId id="651" r:id="rId13"/>
    <p:sldId id="652" r:id="rId14"/>
    <p:sldId id="653" r:id="rId15"/>
    <p:sldId id="655" r:id="rId16"/>
    <p:sldId id="656" r:id="rId17"/>
    <p:sldId id="657" r:id="rId18"/>
    <p:sldId id="1795" r:id="rId19"/>
    <p:sldId id="671" r:id="rId20"/>
    <p:sldId id="660" r:id="rId21"/>
    <p:sldId id="661" r:id="rId22"/>
    <p:sldId id="395" r:id="rId23"/>
    <p:sldId id="662" r:id="rId24"/>
    <p:sldId id="663" r:id="rId25"/>
    <p:sldId id="664" r:id="rId26"/>
    <p:sldId id="665" r:id="rId27"/>
    <p:sldId id="666" r:id="rId28"/>
    <p:sldId id="667" r:id="rId29"/>
    <p:sldId id="668" r:id="rId30"/>
    <p:sldId id="672" r:id="rId31"/>
    <p:sldId id="673" r:id="rId32"/>
    <p:sldId id="675" r:id="rId33"/>
    <p:sldId id="677" r:id="rId34"/>
    <p:sldId id="678" r:id="rId35"/>
    <p:sldId id="679" r:id="rId36"/>
    <p:sldId id="414" r:id="rId37"/>
    <p:sldId id="680" r:id="rId38"/>
    <p:sldId id="681" r:id="rId39"/>
    <p:sldId id="417" r:id="rId40"/>
    <p:sldId id="682" r:id="rId41"/>
    <p:sldId id="683" r:id="rId42"/>
    <p:sldId id="684" r:id="rId43"/>
    <p:sldId id="685" r:id="rId44"/>
    <p:sldId id="686" r:id="rId45"/>
    <p:sldId id="687" r:id="rId46"/>
    <p:sldId id="688" r:id="rId47"/>
    <p:sldId id="689" r:id="rId48"/>
    <p:sldId id="690" r:id="rId49"/>
    <p:sldId id="691" r:id="rId50"/>
    <p:sldId id="692" r:id="rId51"/>
    <p:sldId id="693" r:id="rId52"/>
    <p:sldId id="694" r:id="rId53"/>
    <p:sldId id="1738" r:id="rId54"/>
    <p:sldId id="1739" r:id="rId55"/>
    <p:sldId id="1740" r:id="rId56"/>
    <p:sldId id="1796" r:id="rId57"/>
    <p:sldId id="702" r:id="rId58"/>
    <p:sldId id="704" r:id="rId59"/>
    <p:sldId id="709" r:id="rId60"/>
    <p:sldId id="711" r:id="rId61"/>
    <p:sldId id="712" r:id="rId62"/>
    <p:sldId id="713" r:id="rId63"/>
    <p:sldId id="714" r:id="rId64"/>
    <p:sldId id="715" r:id="rId65"/>
    <p:sldId id="716" r:id="rId66"/>
    <p:sldId id="717" r:id="rId67"/>
    <p:sldId id="718" r:id="rId68"/>
    <p:sldId id="719" r:id="rId69"/>
    <p:sldId id="720" r:id="rId70"/>
    <p:sldId id="721" r:id="rId71"/>
    <p:sldId id="722" r:id="rId72"/>
    <p:sldId id="723" r:id="rId73"/>
    <p:sldId id="724" r:id="rId74"/>
    <p:sldId id="725" r:id="rId75"/>
    <p:sldId id="726" r:id="rId76"/>
    <p:sldId id="727" r:id="rId77"/>
    <p:sldId id="379" r:id="rId78"/>
    <p:sldId id="731" r:id="rId79"/>
    <p:sldId id="732" r:id="rId80"/>
    <p:sldId id="1733" r:id="rId81"/>
    <p:sldId id="736" r:id="rId82"/>
    <p:sldId id="737" r:id="rId83"/>
    <p:sldId id="738" r:id="rId84"/>
    <p:sldId id="739" r:id="rId85"/>
    <p:sldId id="741" r:id="rId86"/>
    <p:sldId id="1735" r:id="rId87"/>
    <p:sldId id="742" r:id="rId88"/>
    <p:sldId id="743" r:id="rId89"/>
    <p:sldId id="744" r:id="rId90"/>
    <p:sldId id="745" r:id="rId91"/>
    <p:sldId id="746" r:id="rId92"/>
    <p:sldId id="1736" r:id="rId93"/>
    <p:sldId id="747" r:id="rId94"/>
    <p:sldId id="748" r:id="rId95"/>
    <p:sldId id="173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He" initials="JH" lastIdx="1" clrIdx="0">
    <p:extLst>
      <p:ext uri="{19B8F6BF-5375-455C-9EA6-DF929625EA0E}">
        <p15:presenceInfo xmlns:p15="http://schemas.microsoft.com/office/powerpoint/2012/main" userId="09cb52798bdc64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0" autoAdjust="0"/>
    <p:restoredTop sz="91156" autoAdjust="0"/>
  </p:normalViewPr>
  <p:slideViewPr>
    <p:cSldViewPr snapToGrid="0" snapToObjects="1">
      <p:cViewPr varScale="1">
        <p:scale>
          <a:sx n="116" d="100"/>
          <a:sy n="116" d="100"/>
        </p:scale>
        <p:origin x="1208" y="192"/>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4T09:36:29.305" idx="1">
    <p:pos x="10" y="10"/>
    <p:text/>
    <p:extLst>
      <p:ext uri="{C676402C-5697-4E1C-873F-D02D1690AC5C}">
        <p15:threadingInfo xmlns:p15="http://schemas.microsoft.com/office/powerpoint/2012/main" timeZoneBias="-6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6/7/22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1E90D-435A-438A-B560-00943601F08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834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0F1B5-9358-4811-A54C-A57D97F7467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BD975B-27C9-4C4E-9C3E-CFFC5CBB1B73}"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EC59B-9E44-46D2-981C-7EC6BFEE6969}"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E7908-227E-44E7-BFA6-E08D1D87D736}"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17</a:t>
            </a:fld>
            <a:endParaRPr lang="en-CA"/>
          </a:p>
        </p:txBody>
      </p:sp>
    </p:spTree>
    <p:extLst>
      <p:ext uri="{BB962C8B-B14F-4D97-AF65-F5344CB8AC3E}">
        <p14:creationId xmlns:p14="http://schemas.microsoft.com/office/powerpoint/2010/main" val="302620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20</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It turns out that we can maintain this MST greedily and still get an optimal solution.</a:t>
            </a:r>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21</a:t>
            </a:fld>
            <a:endParaRPr lang="en-CA"/>
          </a:p>
        </p:txBody>
      </p:sp>
    </p:spTree>
    <p:extLst>
      <p:ext uri="{BB962C8B-B14F-4D97-AF65-F5344CB8AC3E}">
        <p14:creationId xmlns:p14="http://schemas.microsoft.com/office/powerpoint/2010/main" val="1204177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28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29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30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1E90D-435A-438A-B560-00943601F080}"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5282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31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32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33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34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35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36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37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38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39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40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A </a:t>
            </a:r>
            <a:r>
              <a:rPr lang="en-US" altLang="en-US" dirty="0">
                <a:latin typeface="Arial" charset="0"/>
                <a:cs typeface="Arial" charset="0"/>
              </a:rPr>
              <a:t>graph with </a:t>
            </a:r>
            <a:r>
              <a:rPr lang="en-US" altLang="en-US" dirty="0">
                <a:latin typeface="Times New Roman" pitchFamily="18" charset="0"/>
                <a:cs typeface="Arial" charset="0"/>
              </a:rPr>
              <a:t>16</a:t>
            </a:r>
            <a:r>
              <a:rPr lang="en-US" altLang="en-US" dirty="0">
                <a:latin typeface="Arial" charset="0"/>
                <a:cs typeface="Arial" charset="0"/>
              </a:rPr>
              <a:t> vertices and </a:t>
            </a:r>
            <a:r>
              <a:rPr lang="en-US" altLang="en-US" dirty="0">
                <a:latin typeface="Times New Roman" pitchFamily="18" charset="0"/>
                <a:cs typeface="Arial" charset="0"/>
              </a:rPr>
              <a:t>35</a:t>
            </a:r>
            <a:r>
              <a:rPr lang="en-US" altLang="en-US" dirty="0">
                <a:latin typeface="Arial" charset="0"/>
                <a:cs typeface="Arial" charset="0"/>
              </a:rPr>
              <a:t> edges and its </a:t>
            </a:r>
            <a:r>
              <a:rPr lang="en-US" altLang="zh-CN" dirty="0">
                <a:latin typeface="Arial" charset="0"/>
                <a:cs typeface="Arial" charset="0"/>
              </a:rPr>
              <a:t>two </a:t>
            </a:r>
            <a:r>
              <a:rPr lang="en-US" altLang="en-US" b="1" dirty="0">
                <a:latin typeface="Arial" charset="0"/>
                <a:cs typeface="Arial" charset="0"/>
              </a:rPr>
              <a:t>minimum</a:t>
            </a:r>
            <a:r>
              <a:rPr lang="en-US" altLang="en-US" dirty="0">
                <a:latin typeface="Arial" charset="0"/>
                <a:cs typeface="Arial" charset="0"/>
              </a:rPr>
              <a:t> spanning trees.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7D58FF-1BEC-4BA2-A98F-E8B874A614E6}"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41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42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43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44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45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46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47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48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49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50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What if we take 1 as the root?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3BFC80-3AA3-4250-A05E-120376CCE546}"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solidFill>
                  <a:prstClr val="black"/>
                </a:solidFill>
                <a:latin typeface="Arial" charset="0"/>
                <a:cs typeface="Arial" charset="0"/>
              </a:rPr>
              <a:t>O(|E|) updates in total </a:t>
            </a:r>
          </a:p>
          <a:p>
            <a:r>
              <a:rPr lang="en-US" dirty="0">
                <a:solidFill>
                  <a:prstClr val="black"/>
                </a:solidFill>
                <a:latin typeface="Arial" charset="0"/>
                <a:cs typeface="Arial" charset="0"/>
                <a:sym typeface="Wingdings" panose="05000000000000000000" pitchFamily="2" charset="2"/>
              </a:rPr>
              <a:t></a:t>
            </a:r>
          </a:p>
          <a:p>
            <a:r>
              <a:rPr lang="en-US" dirty="0">
                <a:solidFill>
                  <a:prstClr val="black"/>
                </a:solidFill>
                <a:latin typeface="Arial" charset="0"/>
                <a:cs typeface="Arial" charset="0"/>
              </a:rPr>
              <a:t>O(\sum deg) = O(|E|) updates in total </a:t>
            </a:r>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51</a:t>
            </a:fld>
            <a:endParaRPr lang="en-CA"/>
          </a:p>
        </p:txBody>
      </p:sp>
    </p:spTree>
    <p:extLst>
      <p:ext uri="{BB962C8B-B14F-4D97-AF65-F5344CB8AC3E}">
        <p14:creationId xmlns:p14="http://schemas.microsoft.com/office/powerpoint/2010/main" val="3877996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52</a:t>
            </a:fld>
            <a:endParaRPr lang="en-CA"/>
          </a:p>
        </p:txBody>
      </p:sp>
    </p:spTree>
    <p:extLst>
      <p:ext uri="{BB962C8B-B14F-4D97-AF65-F5344CB8AC3E}">
        <p14:creationId xmlns:p14="http://schemas.microsoft.com/office/powerpoint/2010/main" val="2371376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53</a:t>
            </a:fld>
            <a:endParaRPr lang="en-CA"/>
          </a:p>
        </p:txBody>
      </p:sp>
    </p:spTree>
    <p:extLst>
      <p:ext uri="{BB962C8B-B14F-4D97-AF65-F5344CB8AC3E}">
        <p14:creationId xmlns:p14="http://schemas.microsoft.com/office/powerpoint/2010/main" val="2783634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55</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56</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57</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58</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59</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60</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61</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The weight of first spanning tree is 20</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The weight of second spanning tree is 28</a:t>
            </a:r>
          </a:p>
          <a:p>
            <a:pPr lvl="1"/>
            <a:endParaRPr lang="en-US" altLang="en-US" dirty="0">
              <a:latin typeface="Arial" charset="0"/>
              <a:cs typeface="Arial"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DEFDF-66A4-4034-A627-5C32E59F543A}"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62</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63</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64</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65</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66</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67</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68</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69</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70</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71</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BB9FC6-B1CE-46D9-A65A-59E0F3DFF4BE}"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72</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Using traversal to determine connectedness is too expensive. </a:t>
            </a:r>
          </a:p>
          <a:p>
            <a:r>
              <a:rPr lang="en-US" altLang="en-US" dirty="0"/>
              <a:t>Using a disjoint set data structure is handy in this situation. </a:t>
            </a:r>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75</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76</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77</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altLang="en-US" dirty="0">
                <a:latin typeface="Arial" charset="0"/>
                <a:cs typeface="Arial" charset="0"/>
              </a:rPr>
              <a:t>Initialization: all nodes  direct to themselves. In the following slides, we only show the tree whose depth is larger than 1.</a:t>
            </a:r>
            <a:endParaRPr lang="en-US" altLang="en-US" dirty="0">
              <a:latin typeface="Arial" charset="0"/>
              <a:cs typeface="Arial" charset="0"/>
            </a:endParaRPr>
          </a:p>
          <a:p>
            <a:endParaRPr lang="en-CA" altLang="en-US" dirty="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78</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forest is a collection of trees.</a:t>
            </a:r>
          </a:p>
          <a:p>
            <a:endParaRPr lang="en-US" dirty="0"/>
          </a:p>
          <a:p>
            <a:pPr>
              <a:buFont typeface="Arial" charset="0"/>
              <a:buNone/>
            </a:pPr>
            <a:r>
              <a:rPr lang="en-US" altLang="en-US" dirty="0">
                <a:latin typeface="Arial" charset="0"/>
                <a:cs typeface="Arial" charset="0"/>
              </a:rPr>
              <a:t>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a:p>
            <a:endParaRPr lang="en-US" dirty="0"/>
          </a:p>
        </p:txBody>
      </p:sp>
      <p:sp>
        <p:nvSpPr>
          <p:cNvPr id="4" name="Slide Number Placeholder 3"/>
          <p:cNvSpPr>
            <a:spLocks noGrp="1"/>
          </p:cNvSpPr>
          <p:nvPr>
            <p:ph type="sldNum" sz="quarter" idx="5"/>
          </p:nvPr>
        </p:nvSpPr>
        <p:spPr/>
        <p:txBody>
          <a:bodyPr/>
          <a:lstStyle/>
          <a:p>
            <a:pPr>
              <a:defRPr/>
            </a:pPr>
            <a:fld id="{1BF7B1FF-DFE5-4B27-8E0E-F1DDF2FB76BC}" type="slidenum">
              <a:rPr lang="en-CA" smtClean="0"/>
              <a:pPr>
                <a:defRPr/>
              </a:pPr>
              <a:t>9</a:t>
            </a:fld>
            <a:endParaRPr lang="en-CA"/>
          </a:p>
        </p:txBody>
      </p:sp>
    </p:spTree>
    <p:extLst>
      <p:ext uri="{BB962C8B-B14F-4D97-AF65-F5344CB8AC3E}">
        <p14:creationId xmlns:p14="http://schemas.microsoft.com/office/powerpoint/2010/main" val="1286501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36687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90</a:t>
            </a:fld>
            <a:endParaRPr lang="en-CA"/>
          </a:p>
        </p:txBody>
      </p:sp>
    </p:spTree>
    <p:extLst>
      <p:ext uri="{BB962C8B-B14F-4D97-AF65-F5344CB8AC3E}">
        <p14:creationId xmlns:p14="http://schemas.microsoft.com/office/powerpoint/2010/main" val="6195391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FB607-428E-4560-A8BC-CBE180BB9842}"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Sorting : O(E log(E))</a:t>
            </a:r>
          </a:p>
          <a:p>
            <a:r>
              <a:rPr lang="en-US" altLang="en-US" dirty="0"/>
              <a:t>For each edge, set-union operation: O(E log(V))</a:t>
            </a:r>
          </a:p>
          <a:p>
            <a:r>
              <a:rPr lang="en-US" altLang="en-US" dirty="0"/>
              <a:t>On sparse graphs, O(E log(V)) is larger than O(E log(E)).  </a:t>
            </a:r>
            <a:endParaRPr lang="en-CA" altLang="en-US" dirty="0"/>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92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FB607-428E-4560-A8BC-CBE180BB9842}"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a:xfrm>
            <a:off x="838200" y="1691724"/>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a:xfrm>
            <a:off x="7239000" y="6356350"/>
            <a:ext cx="4114800" cy="365125"/>
          </a:xfrm>
        </p:spPr>
        <p:txBody>
          <a:bodyPr/>
          <a:lstStyle>
            <a:lvl1pPr algn="r">
              <a:defRPr b="1">
                <a:solidFill>
                  <a:schemeClr val="tx2"/>
                </a:solidFill>
                <a:latin typeface="+mj-lt"/>
              </a:defRPr>
            </a:lvl1pPr>
          </a:lstStyle>
          <a:p>
            <a:r>
              <a:rPr lang="en-AU"/>
              <a:t>22T2</a:t>
            </a:r>
            <a:endParaRPr lang="en-AU" dirty="0"/>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a:xfrm>
            <a:off x="4724400" y="6356350"/>
            <a:ext cx="2743200" cy="365125"/>
          </a:xfrm>
        </p:spPr>
        <p:txBody>
          <a:bodyPr/>
          <a:lstStyle>
            <a:lvl1pPr algn="ctr">
              <a:defRPr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174817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ormal with ref">
    <p:bg>
      <p:bgPr>
        <a:solidFill>
          <a:schemeClr val="bg1"/>
        </a:solidFill>
        <a:effectLst/>
      </p:bgPr>
    </p:bg>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4132"/>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08887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384340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586887" y="1342548"/>
            <a:ext cx="1018227" cy="369332"/>
          </a:xfrm>
          <a:prstGeom prst="rect">
            <a:avLst/>
          </a:prstGeom>
          <a:noFill/>
        </p:spPr>
        <p:txBody>
          <a:bodyPr wrap="none" rtlCol="0">
            <a:spAutoFit/>
          </a:bodyPr>
          <a:lstStyle/>
          <a:p>
            <a:r>
              <a:rPr lang="en-US" altLang="zh-CN" sz="1800" b="1" i="1" dirty="0">
                <a:solidFill>
                  <a:schemeClr val="accent6"/>
                </a:solidFill>
                <a:latin typeface="Arial" panose="020B0604020202020204" pitchFamily="34" charset="0"/>
                <a:cs typeface="Arial" panose="020B0604020202020204" pitchFamily="34" charset="0"/>
              </a:rPr>
              <a:t>/////////////</a:t>
            </a:r>
            <a:endParaRPr lang="en-US" sz="180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69" y="1607340"/>
            <a:ext cx="8986059"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3303585" y="3429000"/>
            <a:ext cx="5584827"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127383272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文本框 5">
            <a:extLst>
              <a:ext uri="{FF2B5EF4-FFF2-40B4-BE49-F238E27FC236}">
                <a16:creationId xmlns:a16="http://schemas.microsoft.com/office/drawing/2014/main" id="{10D19B45-DCAB-4E10-ADBA-3D1A523A2AF8}"/>
              </a:ext>
            </a:extLst>
          </p:cNvPr>
          <p:cNvSpPr txBox="1"/>
          <p:nvPr userDrawn="1"/>
        </p:nvSpPr>
        <p:spPr>
          <a:xfrm>
            <a:off x="208061" y="427083"/>
            <a:ext cx="758827" cy="346249"/>
          </a:xfrm>
          <a:prstGeom prst="rect">
            <a:avLst/>
          </a:prstGeom>
          <a:noFill/>
        </p:spPr>
        <p:txBody>
          <a:bodyPr wrap="square" rtlCol="0">
            <a:spAutoFit/>
          </a:bodyPr>
          <a:lstStyle/>
          <a:p>
            <a:pPr algn="ctr"/>
            <a:fld id="{FAF7D4CD-A712-E246-8520-7DB1D7C5AF13}" type="slidenum">
              <a:rPr lang="zh-CN" altLang="en-US" sz="1650" b="0" i="0" kern="100" smtClean="0">
                <a:solidFill>
                  <a:srgbClr val="002B91"/>
                </a:solidFill>
                <a:latin typeface="+mn-lt"/>
                <a:ea typeface="微软雅黑" panose="020B0503020204020204" pitchFamily="34" charset="-122"/>
                <a:cs typeface="Arial" panose="020B0604020202020204" pitchFamily="34" charset="0"/>
              </a:rPr>
              <a:t>‹#›</a:t>
            </a:fld>
            <a:endParaRPr lang="zh-CN" altLang="en-US" sz="1650" b="0" i="0" kern="100" dirty="0">
              <a:solidFill>
                <a:srgbClr val="002B91"/>
              </a:solidFill>
              <a:latin typeface="+mn-lt"/>
              <a:ea typeface="微软雅黑" panose="020B0503020204020204" pitchFamily="34" charset="-122"/>
              <a:cs typeface="Arial" panose="020B0604020202020204" pitchFamily="34" charset="0"/>
            </a:endParaRPr>
          </a:p>
        </p:txBody>
      </p:sp>
      <p:grpSp>
        <p:nvGrpSpPr>
          <p:cNvPr id="10" name="组合 6">
            <a:extLst>
              <a:ext uri="{FF2B5EF4-FFF2-40B4-BE49-F238E27FC236}">
                <a16:creationId xmlns:a16="http://schemas.microsoft.com/office/drawing/2014/main" id="{EFBD9811-FF8A-45F9-BF5F-5314BFD7B24D}"/>
              </a:ext>
            </a:extLst>
          </p:cNvPr>
          <p:cNvGrpSpPr/>
          <p:nvPr userDrawn="1"/>
        </p:nvGrpSpPr>
        <p:grpSpPr>
          <a:xfrm>
            <a:off x="111065" y="175990"/>
            <a:ext cx="944625" cy="927986"/>
            <a:chOff x="3627746" y="1200316"/>
            <a:chExt cx="944625" cy="927986"/>
          </a:xfrm>
        </p:grpSpPr>
        <p:grpSp>
          <p:nvGrpSpPr>
            <p:cNvPr id="11" name="组合 7">
              <a:extLst>
                <a:ext uri="{FF2B5EF4-FFF2-40B4-BE49-F238E27FC236}">
                  <a16:creationId xmlns:a16="http://schemas.microsoft.com/office/drawing/2014/main" id="{4313D3C5-0A0B-4524-BA54-868537483AD9}"/>
                </a:ext>
              </a:extLst>
            </p:cNvPr>
            <p:cNvGrpSpPr/>
            <p:nvPr/>
          </p:nvGrpSpPr>
          <p:grpSpPr>
            <a:xfrm>
              <a:off x="4339636" y="1200316"/>
              <a:ext cx="232735" cy="235114"/>
              <a:chOff x="4387704" y="1106340"/>
              <a:chExt cx="232735" cy="235114"/>
            </a:xfrm>
          </p:grpSpPr>
          <p:cxnSp>
            <p:nvCxnSpPr>
              <p:cNvPr id="15" name="直接连接符 11">
                <a:extLst>
                  <a:ext uri="{FF2B5EF4-FFF2-40B4-BE49-F238E27FC236}">
                    <a16:creationId xmlns:a16="http://schemas.microsoft.com/office/drawing/2014/main" id="{96D7DB2F-11AD-4559-AA7F-CFBE646B3D3D}"/>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6" name="直接连接符 12">
                <a:extLst>
                  <a:ext uri="{FF2B5EF4-FFF2-40B4-BE49-F238E27FC236}">
                    <a16:creationId xmlns:a16="http://schemas.microsoft.com/office/drawing/2014/main" id="{57638E39-DA00-426A-A96D-2C22673F98C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nvGrpSpPr>
            <p:cNvPr id="12" name="组合 8">
              <a:extLst>
                <a:ext uri="{FF2B5EF4-FFF2-40B4-BE49-F238E27FC236}">
                  <a16:creationId xmlns:a16="http://schemas.microsoft.com/office/drawing/2014/main" id="{6B6A0A0B-5D03-4550-BBF0-D0BB2EA21C4E}"/>
                </a:ext>
              </a:extLst>
            </p:cNvPr>
            <p:cNvGrpSpPr/>
            <p:nvPr/>
          </p:nvGrpSpPr>
          <p:grpSpPr>
            <a:xfrm flipH="1" flipV="1">
              <a:off x="3627746" y="1893188"/>
              <a:ext cx="232735" cy="235114"/>
              <a:chOff x="4387704" y="1106340"/>
              <a:chExt cx="232735" cy="235114"/>
            </a:xfrm>
          </p:grpSpPr>
          <p:cxnSp>
            <p:nvCxnSpPr>
              <p:cNvPr id="13" name="直接连接符 9">
                <a:extLst>
                  <a:ext uri="{FF2B5EF4-FFF2-40B4-BE49-F238E27FC236}">
                    <a16:creationId xmlns:a16="http://schemas.microsoft.com/office/drawing/2014/main" id="{C04EF238-17BC-4D08-A496-38BF3A99090C}"/>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534B1F2E-30CD-4858-A8CD-9B40B0A73B6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4">
            <a:extLst>
              <a:ext uri="{FF2B5EF4-FFF2-40B4-BE49-F238E27FC236}">
                <a16:creationId xmlns:a16="http://schemas.microsoft.com/office/drawing/2014/main" id="{C21516C7-8B33-4E05-8564-7E77902D6F1C}"/>
              </a:ext>
            </a:extLst>
          </p:cNvPr>
          <p:cNvCxnSpPr>
            <a:cxnSpLocks/>
          </p:cNvCxnSpPr>
          <p:nvPr userDrawn="1"/>
        </p:nvCxnSpPr>
        <p:spPr>
          <a:xfrm>
            <a:off x="882824" y="924065"/>
            <a:ext cx="10434464" cy="0"/>
          </a:xfrm>
          <a:prstGeom prst="line">
            <a:avLst/>
          </a:prstGeom>
          <a:ln w="31750">
            <a:solidFill>
              <a:srgbClr val="002B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7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0"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6665A119-7841-440B-9632-B345D52427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77587" y="-436789"/>
            <a:ext cx="6560127" cy="7731578"/>
          </a:xfrm>
          <a:prstGeom prst="rect">
            <a:avLst/>
          </a:prstGeom>
        </p:spPr>
      </p:pic>
      <p:pic>
        <p:nvPicPr>
          <p:cNvPr id="5" name="Picture 4" descr="UNSW Sydney Logo">
            <a:extLst>
              <a:ext uri="{FF2B5EF4-FFF2-40B4-BE49-F238E27FC236}">
                <a16:creationId xmlns:a16="http://schemas.microsoft.com/office/drawing/2014/main" id="{846E7131-CAF1-BC4F-A807-B1CBBFB4E87A}"/>
              </a:ext>
            </a:extLst>
          </p:cNvPr>
          <p:cNvPicPr>
            <a:picLocks noChangeAspect="1"/>
          </p:cNvPicPr>
          <p:nvPr userDrawn="1"/>
        </p:nvPicPr>
        <p:blipFill>
          <a:blip r:embed="rId4"/>
          <a:srcRect/>
          <a:stretch/>
        </p:blipFill>
        <p:spPr>
          <a:xfrm>
            <a:off x="243895" y="5356158"/>
            <a:ext cx="1188000" cy="1240241"/>
          </a:xfrm>
          <a:prstGeom prst="rect">
            <a:avLst/>
          </a:prstGeom>
        </p:spPr>
      </p:pic>
    </p:spTree>
    <p:extLst>
      <p:ext uri="{BB962C8B-B14F-4D97-AF65-F5344CB8AC3E}">
        <p14:creationId xmlns:p14="http://schemas.microsoft.com/office/powerpoint/2010/main" val="21573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148078-FAF9-0F46-BF75-910E24DC1355}"/>
              </a:ext>
            </a:extLst>
          </p:cNvPr>
          <p:cNvSpPr txBox="1"/>
          <p:nvPr userDrawn="1"/>
        </p:nvSpPr>
        <p:spPr>
          <a:xfrm>
            <a:off x="5586887" y="1342548"/>
            <a:ext cx="1018227" cy="369332"/>
          </a:xfrm>
          <a:prstGeom prst="rect">
            <a:avLst/>
          </a:prstGeom>
          <a:noFill/>
        </p:spPr>
        <p:txBody>
          <a:bodyPr wrap="none" rtlCol="0">
            <a:spAutoFit/>
          </a:bodyPr>
          <a:lstStyle/>
          <a:p>
            <a:r>
              <a:rPr lang="en-US" altLang="zh-CN" sz="1800" b="1" i="1" dirty="0">
                <a:solidFill>
                  <a:schemeClr val="accent6"/>
                </a:solidFill>
                <a:latin typeface="Arial" panose="020B0604020202020204" pitchFamily="34" charset="0"/>
                <a:cs typeface="Arial" panose="020B0604020202020204" pitchFamily="34" charset="0"/>
              </a:rPr>
              <a:t>/////////////</a:t>
            </a:r>
            <a:endParaRPr lang="en-US" sz="1800" b="1" i="1" dirty="0">
              <a:solidFill>
                <a:schemeClr val="accent6"/>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8B21E48-1F5C-9B44-8E34-77AA5822269A}"/>
              </a:ext>
            </a:extLst>
          </p:cNvPr>
          <p:cNvSpPr>
            <a:spLocks noGrp="1"/>
          </p:cNvSpPr>
          <p:nvPr>
            <p:ph type="title" hasCustomPrompt="1"/>
          </p:nvPr>
        </p:nvSpPr>
        <p:spPr>
          <a:xfrm>
            <a:off x="1602969" y="1607340"/>
            <a:ext cx="8986059" cy="1821660"/>
          </a:xfrm>
        </p:spPr>
        <p:txBody>
          <a:bodyPr>
            <a:normAutofit/>
          </a:bodyPr>
          <a:lstStyle>
            <a:lvl1pPr algn="ctr">
              <a:defRPr sz="4050" b="0">
                <a:latin typeface="Arial" panose="020B0604020202020204" pitchFamily="34" charset="0"/>
                <a:cs typeface="Arial" panose="020B0604020202020204" pitchFamily="34" charset="0"/>
              </a:defRPr>
            </a:lvl1pPr>
          </a:lstStyle>
          <a:p>
            <a:r>
              <a:rPr lang="en-US" dirty="0"/>
              <a:t>Click to edit</a:t>
            </a:r>
            <a:r>
              <a:rPr lang="zh-CN" altLang="en-US" dirty="0"/>
              <a:t> </a:t>
            </a:r>
            <a:r>
              <a:rPr lang="en-US" altLang="zh-CN" dirty="0"/>
              <a:t>title</a:t>
            </a:r>
            <a:endParaRPr lang="en-US" dirty="0"/>
          </a:p>
        </p:txBody>
      </p:sp>
      <p:sp>
        <p:nvSpPr>
          <p:cNvPr id="4" name="Text Placeholder 3">
            <a:extLst>
              <a:ext uri="{FF2B5EF4-FFF2-40B4-BE49-F238E27FC236}">
                <a16:creationId xmlns:a16="http://schemas.microsoft.com/office/drawing/2014/main" id="{0A64D233-FB7B-4112-98CD-A2F86A895362}"/>
              </a:ext>
            </a:extLst>
          </p:cNvPr>
          <p:cNvSpPr>
            <a:spLocks noGrp="1"/>
          </p:cNvSpPr>
          <p:nvPr>
            <p:ph type="body" sz="quarter" idx="10" hasCustomPrompt="1"/>
          </p:nvPr>
        </p:nvSpPr>
        <p:spPr>
          <a:xfrm>
            <a:off x="3303585" y="3429000"/>
            <a:ext cx="5584827" cy="914400"/>
          </a:xfrm>
        </p:spPr>
        <p:txBody>
          <a:bodyPr>
            <a:normAutofit/>
          </a:bodyPr>
          <a:lstStyle>
            <a:lvl1pPr marL="0" indent="0" algn="ctr">
              <a:buNone/>
              <a:defRPr sz="1800"/>
            </a:lvl1pPr>
          </a:lstStyle>
          <a:p>
            <a:pPr lvl="0"/>
            <a:r>
              <a:rPr lang="en-US" dirty="0"/>
              <a:t>Subtitle here</a:t>
            </a:r>
            <a:endParaRPr lang="en-AU" dirty="0"/>
          </a:p>
        </p:txBody>
      </p:sp>
    </p:spTree>
    <p:extLst>
      <p:ext uri="{BB962C8B-B14F-4D97-AF65-F5344CB8AC3E}">
        <p14:creationId xmlns:p14="http://schemas.microsoft.com/office/powerpoint/2010/main" val="23888187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3841" y="53752"/>
            <a:ext cx="10698559" cy="1143000"/>
          </a:xfrm>
        </p:spPr>
        <p:txBody>
          <a:bodyPr>
            <a:normAutofit/>
          </a:bodyPr>
          <a:lstStyle>
            <a:lvl1pPr algn="l">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9" name="文本框 5">
            <a:extLst>
              <a:ext uri="{FF2B5EF4-FFF2-40B4-BE49-F238E27FC236}">
                <a16:creationId xmlns:a16="http://schemas.microsoft.com/office/drawing/2014/main" id="{10D19B45-DCAB-4E10-ADBA-3D1A523A2AF8}"/>
              </a:ext>
            </a:extLst>
          </p:cNvPr>
          <p:cNvSpPr txBox="1"/>
          <p:nvPr userDrawn="1"/>
        </p:nvSpPr>
        <p:spPr>
          <a:xfrm>
            <a:off x="208061" y="427083"/>
            <a:ext cx="758827" cy="346249"/>
          </a:xfrm>
          <a:prstGeom prst="rect">
            <a:avLst/>
          </a:prstGeom>
          <a:noFill/>
        </p:spPr>
        <p:txBody>
          <a:bodyPr wrap="square" rtlCol="0">
            <a:spAutoFit/>
          </a:bodyPr>
          <a:lstStyle/>
          <a:p>
            <a:pPr algn="ctr"/>
            <a:fld id="{FAF7D4CD-A712-E246-8520-7DB1D7C5AF13}" type="slidenum">
              <a:rPr lang="zh-CN" altLang="en-US" sz="1650" b="0" i="0" kern="100" smtClean="0">
                <a:solidFill>
                  <a:srgbClr val="002B91"/>
                </a:solidFill>
                <a:latin typeface="+mn-lt"/>
                <a:ea typeface="微软雅黑" panose="020B0503020204020204" pitchFamily="34" charset="-122"/>
                <a:cs typeface="Arial" panose="020B0604020202020204" pitchFamily="34" charset="0"/>
              </a:rPr>
              <a:t>‹#›</a:t>
            </a:fld>
            <a:endParaRPr lang="zh-CN" altLang="en-US" sz="1650" b="0" i="0" kern="100" dirty="0">
              <a:solidFill>
                <a:srgbClr val="002B91"/>
              </a:solidFill>
              <a:latin typeface="+mn-lt"/>
              <a:ea typeface="微软雅黑" panose="020B0503020204020204" pitchFamily="34" charset="-122"/>
              <a:cs typeface="Arial" panose="020B0604020202020204" pitchFamily="34" charset="0"/>
            </a:endParaRPr>
          </a:p>
        </p:txBody>
      </p:sp>
      <p:grpSp>
        <p:nvGrpSpPr>
          <p:cNvPr id="10" name="组合 6">
            <a:extLst>
              <a:ext uri="{FF2B5EF4-FFF2-40B4-BE49-F238E27FC236}">
                <a16:creationId xmlns:a16="http://schemas.microsoft.com/office/drawing/2014/main" id="{EFBD9811-FF8A-45F9-BF5F-5314BFD7B24D}"/>
              </a:ext>
            </a:extLst>
          </p:cNvPr>
          <p:cNvGrpSpPr/>
          <p:nvPr userDrawn="1"/>
        </p:nvGrpSpPr>
        <p:grpSpPr>
          <a:xfrm>
            <a:off x="111065" y="175990"/>
            <a:ext cx="944625" cy="927986"/>
            <a:chOff x="3627746" y="1200316"/>
            <a:chExt cx="944625" cy="927986"/>
          </a:xfrm>
        </p:grpSpPr>
        <p:grpSp>
          <p:nvGrpSpPr>
            <p:cNvPr id="11" name="组合 7">
              <a:extLst>
                <a:ext uri="{FF2B5EF4-FFF2-40B4-BE49-F238E27FC236}">
                  <a16:creationId xmlns:a16="http://schemas.microsoft.com/office/drawing/2014/main" id="{4313D3C5-0A0B-4524-BA54-868537483AD9}"/>
                </a:ext>
              </a:extLst>
            </p:cNvPr>
            <p:cNvGrpSpPr/>
            <p:nvPr/>
          </p:nvGrpSpPr>
          <p:grpSpPr>
            <a:xfrm>
              <a:off x="4339636" y="1200316"/>
              <a:ext cx="232735" cy="235114"/>
              <a:chOff x="4387704" y="1106340"/>
              <a:chExt cx="232735" cy="235114"/>
            </a:xfrm>
          </p:grpSpPr>
          <p:cxnSp>
            <p:nvCxnSpPr>
              <p:cNvPr id="15" name="直接连接符 11">
                <a:extLst>
                  <a:ext uri="{FF2B5EF4-FFF2-40B4-BE49-F238E27FC236}">
                    <a16:creationId xmlns:a16="http://schemas.microsoft.com/office/drawing/2014/main" id="{96D7DB2F-11AD-4559-AA7F-CFBE646B3D3D}"/>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6" name="直接连接符 12">
                <a:extLst>
                  <a:ext uri="{FF2B5EF4-FFF2-40B4-BE49-F238E27FC236}">
                    <a16:creationId xmlns:a16="http://schemas.microsoft.com/office/drawing/2014/main" id="{57638E39-DA00-426A-A96D-2C22673F98C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nvGrpSpPr>
            <p:cNvPr id="12" name="组合 8">
              <a:extLst>
                <a:ext uri="{FF2B5EF4-FFF2-40B4-BE49-F238E27FC236}">
                  <a16:creationId xmlns:a16="http://schemas.microsoft.com/office/drawing/2014/main" id="{6B6A0A0B-5D03-4550-BBF0-D0BB2EA21C4E}"/>
                </a:ext>
              </a:extLst>
            </p:cNvPr>
            <p:cNvGrpSpPr/>
            <p:nvPr/>
          </p:nvGrpSpPr>
          <p:grpSpPr>
            <a:xfrm flipH="1" flipV="1">
              <a:off x="3627746" y="1893188"/>
              <a:ext cx="232735" cy="235114"/>
              <a:chOff x="4387704" y="1106340"/>
              <a:chExt cx="232735" cy="235114"/>
            </a:xfrm>
          </p:grpSpPr>
          <p:cxnSp>
            <p:nvCxnSpPr>
              <p:cNvPr id="13" name="直接连接符 9">
                <a:extLst>
                  <a:ext uri="{FF2B5EF4-FFF2-40B4-BE49-F238E27FC236}">
                    <a16:creationId xmlns:a16="http://schemas.microsoft.com/office/drawing/2014/main" id="{C04EF238-17BC-4D08-A496-38BF3A99090C}"/>
                  </a:ext>
                </a:extLst>
              </p:cNvPr>
              <p:cNvCxnSpPr>
                <a:cxnSpLocks/>
              </p:cNvCxnSpPr>
              <p:nvPr/>
            </p:nvCxnSpPr>
            <p:spPr>
              <a:xfrm flipH="1">
                <a:off x="4387704" y="1108721"/>
                <a:ext cx="232735" cy="232733"/>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534B1F2E-30CD-4858-A8CD-9B40B0A73B6E}"/>
                  </a:ext>
                </a:extLst>
              </p:cNvPr>
              <p:cNvCxnSpPr>
                <a:cxnSpLocks/>
              </p:cNvCxnSpPr>
              <p:nvPr/>
            </p:nvCxnSpPr>
            <p:spPr>
              <a:xfrm flipH="1">
                <a:off x="4425478" y="1106340"/>
                <a:ext cx="128616" cy="128617"/>
              </a:xfrm>
              <a:prstGeom prst="line">
                <a:avLst/>
              </a:prstGeom>
              <a:ln w="19050">
                <a:solidFill>
                  <a:srgbClr val="002B91"/>
                </a:solidFill>
              </a:ln>
            </p:spPr>
            <p:style>
              <a:lnRef idx="1">
                <a:schemeClr val="accent1"/>
              </a:lnRef>
              <a:fillRef idx="0">
                <a:schemeClr val="accent1"/>
              </a:fillRef>
              <a:effectRef idx="0">
                <a:schemeClr val="accent1"/>
              </a:effectRef>
              <a:fontRef idx="minor">
                <a:schemeClr val="tx1"/>
              </a:fontRef>
            </p:style>
          </p:cxnSp>
        </p:grpSp>
      </p:grpSp>
      <p:cxnSp>
        <p:nvCxnSpPr>
          <p:cNvPr id="17" name="直接连接符 14">
            <a:extLst>
              <a:ext uri="{FF2B5EF4-FFF2-40B4-BE49-F238E27FC236}">
                <a16:creationId xmlns:a16="http://schemas.microsoft.com/office/drawing/2014/main" id="{C21516C7-8B33-4E05-8564-7E77902D6F1C}"/>
              </a:ext>
            </a:extLst>
          </p:cNvPr>
          <p:cNvCxnSpPr>
            <a:cxnSpLocks/>
          </p:cNvCxnSpPr>
          <p:nvPr userDrawn="1"/>
        </p:nvCxnSpPr>
        <p:spPr>
          <a:xfrm>
            <a:off x="882824" y="924065"/>
            <a:ext cx="10434464" cy="0"/>
          </a:xfrm>
          <a:prstGeom prst="line">
            <a:avLst/>
          </a:prstGeom>
          <a:ln w="31750">
            <a:solidFill>
              <a:srgbClr val="002B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47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 id="2147483688" r:id="rId7"/>
    <p:sldLayoutId id="2147483692" r:id="rId8"/>
    <p:sldLayoutId id="2147483693" r:id="rId9"/>
  </p:sldLayoutIdLst>
  <p:hf hdr="0" dt="0"/>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22T2</a:t>
            </a:r>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4"/>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9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4519360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5.wmf"/><Relationship Id="rId5" Type="http://schemas.openxmlformats.org/officeDocument/2006/relationships/oleObject" Target="../embeddings/oleObject4.bin"/><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8.wmf"/><Relationship Id="rId5" Type="http://schemas.openxmlformats.org/officeDocument/2006/relationships/oleObject" Target="../embeddings/oleObject7.bin"/><Relationship Id="rId4" Type="http://schemas.openxmlformats.org/officeDocument/2006/relationships/image" Target="../media/image32.wmf"/></Relationships>
</file>

<file path=ppt/slides/_rels/slide2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9.wmf"/><Relationship Id="rId5" Type="http://schemas.openxmlformats.org/officeDocument/2006/relationships/oleObject" Target="../embeddings/oleObject10.bin"/><Relationship Id="rId4" Type="http://schemas.openxmlformats.org/officeDocument/2006/relationships/image" Target="../media/image32.wmf"/><Relationship Id="rId9"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2.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1.png"/><Relationship Id="rId7" Type="http://schemas.openxmlformats.org/officeDocument/2006/relationships/image" Target="../media/image510.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00.png"/><Relationship Id="rId11" Type="http://schemas.openxmlformats.org/officeDocument/2006/relationships/image" Target="../media/image550.png"/><Relationship Id="rId5" Type="http://schemas.openxmlformats.org/officeDocument/2006/relationships/image" Target="../media/image490.png"/><Relationship Id="rId10" Type="http://schemas.openxmlformats.org/officeDocument/2006/relationships/image" Target="../media/image540.png"/><Relationship Id="rId4" Type="http://schemas.openxmlformats.org/officeDocument/2006/relationships/image" Target="../media/image480.png"/><Relationship Id="rId9" Type="http://schemas.openxmlformats.org/officeDocument/2006/relationships/image" Target="../media/image530.png"/></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2.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80.png"/><Relationship Id="rId5" Type="http://schemas.openxmlformats.org/officeDocument/2006/relationships/image" Target="../media/image570.png"/><Relationship Id="rId10" Type="http://schemas.openxmlformats.org/officeDocument/2006/relationships/image" Target="../media/image62.png"/><Relationship Id="rId4" Type="http://schemas.openxmlformats.org/officeDocument/2006/relationships/image" Target="../media/image560.png"/><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74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7"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130.png"/><Relationship Id="rId9" Type="http://schemas.openxmlformats.org/officeDocument/2006/relationships/image" Target="../media/image1230.png"/></Relationships>
</file>

<file path=ppt/slides/_rels/slide81.xml.rels><?xml version="1.0" encoding="UTF-8" standalone="yes"?>
<Relationships xmlns="http://schemas.openxmlformats.org/package/2006/relationships"><Relationship Id="rId8" Type="http://schemas.openxmlformats.org/officeDocument/2006/relationships/image" Target="../media/image1230.png"/><Relationship Id="rId3" Type="http://schemas.openxmlformats.org/officeDocument/2006/relationships/image" Target="../media/image87.png"/><Relationship Id="rId7" Type="http://schemas.openxmlformats.org/officeDocument/2006/relationships/image" Target="../media/image1120.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110.png"/><Relationship Id="rId5" Type="http://schemas.openxmlformats.org/officeDocument/2006/relationships/image" Target="../media/image790.png"/><Relationship Id="rId10" Type="http://schemas.openxmlformats.org/officeDocument/2006/relationships/image" Target="../media/image810.png"/><Relationship Id="rId4" Type="http://schemas.openxmlformats.org/officeDocument/2006/relationships/image" Target="../media/image780.png"/><Relationship Id="rId9" Type="http://schemas.openxmlformats.org/officeDocument/2006/relationships/image" Target="../media/image800.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5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840.png"/><Relationship Id="rId5" Type="http://schemas.openxmlformats.org/officeDocument/2006/relationships/image" Target="../media/image89.png"/><Relationship Id="rId4" Type="http://schemas.openxmlformats.org/officeDocument/2006/relationships/image" Target="../media/image1110.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920.png"/><Relationship Id="rId4" Type="http://schemas.openxmlformats.org/officeDocument/2006/relationships/image" Target="../media/image91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1020.png"/><Relationship Id="rId4" Type="http://schemas.openxmlformats.org/officeDocument/2006/relationships/image" Target="../media/image1010.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105.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62F43-9BC3-88C7-024B-A8308EF7CB36}"/>
              </a:ext>
            </a:extLst>
          </p:cNvPr>
          <p:cNvSpPr txBox="1"/>
          <p:nvPr/>
        </p:nvSpPr>
        <p:spPr>
          <a:xfrm>
            <a:off x="310055" y="2105561"/>
            <a:ext cx="11473036" cy="1323439"/>
          </a:xfrm>
          <a:prstGeom prst="rect">
            <a:avLst/>
          </a:prstGeom>
          <a:noFill/>
        </p:spPr>
        <p:txBody>
          <a:bodyPr wrap="square" rtlCol="0">
            <a:spAutoFit/>
          </a:bodyPr>
          <a:lstStyle/>
          <a:p>
            <a:r>
              <a:rPr lang="en-US" sz="8000" dirty="0">
                <a:latin typeface="+mj-lt"/>
                <a:cs typeface="Arial" panose="020B0604020202020204" pitchFamily="34" charset="0"/>
              </a:rPr>
              <a:t>Graph Traversal (</a:t>
            </a:r>
            <a:r>
              <a:rPr lang="en-US" sz="8000" dirty="0" err="1">
                <a:latin typeface="+mj-lt"/>
                <a:cs typeface="Arial" panose="020B0604020202020204" pitchFamily="34" charset="0"/>
              </a:rPr>
              <a:t>cont</a:t>
            </a:r>
            <a:r>
              <a:rPr lang="en-US" sz="8000" dirty="0">
                <a:latin typeface="+mj-lt"/>
                <a:cs typeface="Arial" panose="020B0604020202020204" pitchFamily="34" charset="0"/>
              </a:rPr>
              <a:t>)</a:t>
            </a:r>
            <a:endParaRPr lang="en-US" sz="6000" dirty="0">
              <a:latin typeface="+mj-lt"/>
              <a:cs typeface="Arial" panose="020B0604020202020204" pitchFamily="34" charset="0"/>
            </a:endParaRPr>
          </a:p>
        </p:txBody>
      </p:sp>
      <p:sp>
        <p:nvSpPr>
          <p:cNvPr id="4" name="TextBox 3">
            <a:extLst>
              <a:ext uri="{FF2B5EF4-FFF2-40B4-BE49-F238E27FC236}">
                <a16:creationId xmlns:a16="http://schemas.microsoft.com/office/drawing/2014/main" id="{2481AC27-9413-0C51-B721-B70699922FA6}"/>
              </a:ext>
            </a:extLst>
          </p:cNvPr>
          <p:cNvSpPr txBox="1"/>
          <p:nvPr/>
        </p:nvSpPr>
        <p:spPr>
          <a:xfrm>
            <a:off x="408909" y="3541012"/>
            <a:ext cx="2530658" cy="506292"/>
          </a:xfrm>
          <a:prstGeom prst="rect">
            <a:avLst/>
          </a:prstGeom>
          <a:noFill/>
        </p:spPr>
        <p:txBody>
          <a:bodyPr wrap="square" rtlCol="0">
            <a:spAutoFit/>
          </a:bodyPr>
          <a:lstStyle/>
          <a:p>
            <a:pPr>
              <a:lnSpc>
                <a:spcPct val="150000"/>
              </a:lnSpc>
            </a:pPr>
            <a:r>
              <a:rPr lang="en-US" sz="2000" b="1" dirty="0">
                <a:latin typeface="+mj-lt"/>
                <a:ea typeface="Roboto" panose="02000000000000000000" pitchFamily="2" charset="0"/>
                <a:cs typeface="Arial" panose="020B0604020202020204" pitchFamily="34" charset="0"/>
              </a:rPr>
              <a:t>COMP9312_22T2</a:t>
            </a:r>
          </a:p>
        </p:txBody>
      </p:sp>
    </p:spTree>
    <p:extLst>
      <p:ext uri="{BB962C8B-B14F-4D97-AF65-F5344CB8AC3E}">
        <p14:creationId xmlns:p14="http://schemas.microsoft.com/office/powerpoint/2010/main" val="106186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cs typeface="Arial" charset="0"/>
              </a:rPr>
              <a:t>Application</a:t>
            </a:r>
          </a:p>
        </p:txBody>
      </p:sp>
      <p:sp>
        <p:nvSpPr>
          <p:cNvPr id="229379"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Consider supplying power to</a:t>
            </a:r>
          </a:p>
          <a:p>
            <a:pPr lvl="1"/>
            <a:r>
              <a:rPr lang="en-US" altLang="en-US" sz="2000" dirty="0">
                <a:latin typeface="Arial" charset="0"/>
                <a:cs typeface="Arial" charset="0"/>
              </a:rPr>
              <a:t>All circuit elements on a board</a:t>
            </a:r>
          </a:p>
          <a:p>
            <a:pPr lvl="1"/>
            <a:r>
              <a:rPr lang="en-US" altLang="en-US" sz="2000" dirty="0">
                <a:latin typeface="Arial" charset="0"/>
                <a:cs typeface="Arial" charset="0"/>
              </a:rPr>
              <a:t>A number of loads within a building</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016" y="3915294"/>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25265" y="6096105"/>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US" altLang="en-US" dirty="0">
                <a:solidFill>
                  <a:srgbClr val="EEECE1"/>
                </a:solidFill>
              </a:rPr>
              <a:t>www.commedore.ca</a:t>
            </a:r>
          </a:p>
        </p:txBody>
      </p:sp>
      <p:sp>
        <p:nvSpPr>
          <p:cNvPr id="229384" name="Text Box 8"/>
          <p:cNvSpPr txBox="1">
            <a:spLocks noChangeArrowheads="1"/>
          </p:cNvSpPr>
          <p:nvPr/>
        </p:nvSpPr>
        <p:spPr bwMode="auto">
          <a:xfrm>
            <a:off x="8547100" y="5825851"/>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US" altLang="en-US" dirty="0">
                <a:solidFill>
                  <a:srgbClr val="EEECE1"/>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681" y="4099308"/>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12995A7-67C1-23AA-D6E3-F360BA6F5C0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28CC6CA-A1EA-1C4B-1CF3-18E1DC677B55}"/>
              </a:ext>
            </a:extLst>
          </p:cNvPr>
          <p:cNvSpPr>
            <a:spLocks noGrp="1"/>
          </p:cNvSpPr>
          <p:nvPr>
            <p:ph type="sldNum" sz="quarter" idx="11"/>
          </p:nvPr>
        </p:nvSpPr>
        <p:spPr/>
        <p:txBody>
          <a:bodyPr/>
          <a:lstStyle/>
          <a:p>
            <a:fld id="{009375D7-070A-4959-9224-FB5E66F2B1B3}" type="slidenum">
              <a:rPr lang="en-AU" smtClean="0"/>
              <a:pPr/>
              <a:t>10</a:t>
            </a:fld>
            <a:endParaRPr lang="en-AU" dirty="0"/>
          </a:p>
        </p:txBody>
      </p:sp>
    </p:spTree>
    <p:extLst>
      <p:ext uri="{BB962C8B-B14F-4D97-AF65-F5344CB8AC3E}">
        <p14:creationId xmlns:p14="http://schemas.microsoft.com/office/powerpoint/2010/main" val="68513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cs typeface="Arial" charset="0"/>
              </a:rPr>
              <a:t>Application</a:t>
            </a:r>
          </a:p>
        </p:txBody>
      </p:sp>
      <p:sp>
        <p:nvSpPr>
          <p:cNvPr id="229379"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The first application of a minimum spanning tree algorithm was by the Czech mathematician </a:t>
            </a:r>
            <a:r>
              <a:rPr lang="en-CA" sz="2400" dirty="0" err="1"/>
              <a:t>Otakar</a:t>
            </a:r>
            <a:r>
              <a:rPr lang="en-CA" sz="2400" dirty="0"/>
              <a:t> </a:t>
            </a:r>
            <a:r>
              <a:rPr lang="en-CA" sz="2400" dirty="0" err="1"/>
              <a:t>Borůvka</a:t>
            </a:r>
            <a:r>
              <a:rPr lang="en-CA" sz="2400" dirty="0"/>
              <a:t> who designed electricity grid in </a:t>
            </a:r>
            <a:r>
              <a:rPr lang="en-CA" sz="2400" dirty="0" err="1"/>
              <a:t>Morovia</a:t>
            </a:r>
            <a:r>
              <a:rPr lang="en-CA" sz="2400" dirty="0"/>
              <a:t> in 1926</a:t>
            </a:r>
            <a:endParaRPr lang="en-US" altLang="en-US" sz="2400" dirty="0">
              <a:latin typeface="Arial" charset="0"/>
              <a:cs typeface="Arial" charset="0"/>
            </a:endParaRPr>
          </a:p>
        </p:txBody>
      </p:sp>
      <p:sp>
        <p:nvSpPr>
          <p:cNvPr id="229383" name="Text Box 7"/>
          <p:cNvSpPr txBox="1">
            <a:spLocks noChangeArrowheads="1"/>
          </p:cNvSpPr>
          <p:nvPr/>
        </p:nvSpPr>
        <p:spPr bwMode="auto">
          <a:xfrm>
            <a:off x="4067175" y="5975351"/>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US" altLang="en-US" dirty="0">
                <a:solidFill>
                  <a:srgbClr val="EEECE1"/>
                </a:solidFill>
              </a:rPr>
              <a:t>www.commedore.ca</a:t>
            </a:r>
          </a:p>
        </p:txBody>
      </p:sp>
      <p:sp>
        <p:nvSpPr>
          <p:cNvPr id="229384" name="Text Box 8"/>
          <p:cNvSpPr txBox="1">
            <a:spLocks noChangeArrowheads="1"/>
          </p:cNvSpPr>
          <p:nvPr/>
        </p:nvSpPr>
        <p:spPr bwMode="auto">
          <a:xfrm>
            <a:off x="8547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US" altLang="en-US">
                <a:solidFill>
                  <a:srgbClr val="EEECE1"/>
                </a:solidFill>
              </a:rPr>
              <a:t>www.kpmb.com</a:t>
            </a: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3977739" y="2560444"/>
            <a:ext cx="3489861" cy="329563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63FFAD0-B58D-A250-552A-C9848214C4B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016AD83-8C09-AF9B-6FBF-722FC8A9AEC5}"/>
              </a:ext>
            </a:extLst>
          </p:cNvPr>
          <p:cNvSpPr>
            <a:spLocks noGrp="1"/>
          </p:cNvSpPr>
          <p:nvPr>
            <p:ph type="sldNum" sz="quarter" idx="11"/>
          </p:nvPr>
        </p:nvSpPr>
        <p:spPr/>
        <p:txBody>
          <a:bodyPr/>
          <a:lstStyle/>
          <a:p>
            <a:fld id="{009375D7-070A-4959-9224-FB5E66F2B1B3}" type="slidenum">
              <a:rPr lang="en-AU" smtClean="0"/>
              <a:pPr/>
              <a:t>11</a:t>
            </a:fld>
            <a:endParaRPr lang="en-AU" dirty="0"/>
          </a:p>
        </p:txBody>
      </p:sp>
    </p:spTree>
    <p:extLst>
      <p:ext uri="{BB962C8B-B14F-4D97-AF65-F5344CB8AC3E}">
        <p14:creationId xmlns:p14="http://schemas.microsoft.com/office/powerpoint/2010/main" val="350602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cs typeface="Arial" charset="0"/>
              </a:rPr>
              <a:t>Application</a:t>
            </a:r>
          </a:p>
        </p:txBody>
      </p:sp>
      <p:sp>
        <p:nvSpPr>
          <p:cNvPr id="2253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Consider attempting to find the best means of connecting a number of LANs</a:t>
            </a:r>
          </a:p>
          <a:p>
            <a:pPr lvl="1"/>
            <a:r>
              <a:rPr lang="en-US" altLang="en-US" sz="2000" dirty="0">
                <a:latin typeface="Arial" charset="0"/>
                <a:cs typeface="Arial" charset="0"/>
              </a:rPr>
              <a:t>Minimize the number</a:t>
            </a:r>
            <a:br>
              <a:rPr lang="en-US" altLang="en-US" sz="2000" dirty="0">
                <a:latin typeface="Arial" charset="0"/>
                <a:cs typeface="Arial" charset="0"/>
              </a:rPr>
            </a:br>
            <a:r>
              <a:rPr lang="en-US" altLang="en-US" sz="2000" dirty="0">
                <a:latin typeface="Arial" charset="0"/>
                <a:cs typeface="Arial" charset="0"/>
              </a:rPr>
              <a:t>of bridges</a:t>
            </a:r>
          </a:p>
          <a:p>
            <a:pPr lvl="1"/>
            <a:r>
              <a:rPr lang="en-US" altLang="en-US" sz="2000" dirty="0">
                <a:latin typeface="Arial" charset="0"/>
                <a:cs typeface="Arial" charset="0"/>
              </a:rPr>
              <a:t>Costs not strictly</a:t>
            </a:r>
            <a:br>
              <a:rPr lang="en-US" altLang="en-US" sz="2000" dirty="0">
                <a:latin typeface="Arial" charset="0"/>
                <a:cs typeface="Arial" charset="0"/>
              </a:rPr>
            </a:br>
            <a:r>
              <a:rPr lang="en-US" altLang="en-US" sz="2000" dirty="0" err="1">
                <a:latin typeface="Arial" charset="0"/>
                <a:cs typeface="Arial" charset="0"/>
              </a:rPr>
              <a:t>dependant</a:t>
            </a:r>
            <a:r>
              <a:rPr lang="en-US" altLang="en-US" sz="2000" dirty="0">
                <a:latin typeface="Arial" charset="0"/>
                <a:cs typeface="Arial" charset="0"/>
              </a:rPr>
              <a:t> on </a:t>
            </a:r>
            <a:br>
              <a:rPr lang="en-US" altLang="en-US" sz="2000" dirty="0">
                <a:latin typeface="Arial" charset="0"/>
                <a:cs typeface="Arial" charset="0"/>
              </a:rPr>
            </a:br>
            <a:r>
              <a:rPr lang="en-US" altLang="en-US" sz="2000" dirty="0">
                <a:latin typeface="Arial" charset="0"/>
                <a:cs typeface="Arial" charset="0"/>
              </a:rPr>
              <a:t>distances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528" y="2707859"/>
            <a:ext cx="3340092" cy="30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EC435F2-16A1-0B5B-380C-5F83593CE81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71552DC-65F2-4C42-7310-05AFF0811213}"/>
              </a:ext>
            </a:extLst>
          </p:cNvPr>
          <p:cNvSpPr>
            <a:spLocks noGrp="1"/>
          </p:cNvSpPr>
          <p:nvPr>
            <p:ph type="sldNum" sz="quarter" idx="11"/>
          </p:nvPr>
        </p:nvSpPr>
        <p:spPr/>
        <p:txBody>
          <a:bodyPr/>
          <a:lstStyle/>
          <a:p>
            <a:fld id="{009375D7-070A-4959-9224-FB5E66F2B1B3}" type="slidenum">
              <a:rPr lang="en-AU" smtClean="0"/>
              <a:pPr/>
              <a:t>12</a:t>
            </a:fld>
            <a:endParaRPr lang="en-AU" dirty="0"/>
          </a:p>
        </p:txBody>
      </p:sp>
      <p:pic>
        <p:nvPicPr>
          <p:cNvPr id="7" name="Picture 5" descr="w2">
            <a:extLst>
              <a:ext uri="{FF2B5EF4-FFF2-40B4-BE49-F238E27FC236}">
                <a16:creationId xmlns:a16="http://schemas.microsoft.com/office/drawing/2014/main" id="{25D4E0A8-0BCF-6758-5DF8-1C388433C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164" y="2707860"/>
            <a:ext cx="3340092" cy="30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a:cs typeface="Arial" charset="0"/>
              </a:rPr>
              <a:t>Application</a:t>
            </a:r>
          </a:p>
        </p:txBody>
      </p:sp>
      <p:sp>
        <p:nvSpPr>
          <p:cNvPr id="31949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Consider an </a:t>
            </a:r>
            <a:r>
              <a:rPr lang="en-US" altLang="en-US" sz="2400" i="1" dirty="0">
                <a:latin typeface="Arial" charset="0"/>
                <a:cs typeface="Arial" charset="0"/>
              </a:rPr>
              <a:t>ad hoc</a:t>
            </a:r>
            <a:r>
              <a:rPr lang="en-US" altLang="en-US" sz="2400" dirty="0">
                <a:latin typeface="Arial" charset="0"/>
                <a:cs typeface="Arial" charset="0"/>
              </a:rPr>
              <a:t> wireless network</a:t>
            </a:r>
          </a:p>
          <a:p>
            <a:pPr lvl="1"/>
            <a:r>
              <a:rPr lang="en-US" altLang="en-US" sz="2000" dirty="0">
                <a:latin typeface="Arial" charset="0"/>
                <a:cs typeface="Arial" charset="0"/>
              </a:rPr>
              <a:t>Any two terminals can connect with any others</a:t>
            </a:r>
          </a:p>
          <a:p>
            <a:pPr>
              <a:buFont typeface="Arial" charset="0"/>
              <a:buNone/>
            </a:pPr>
            <a:r>
              <a:rPr lang="en-US" altLang="en-US" sz="2400" dirty="0">
                <a:latin typeface="Arial" charset="0"/>
                <a:cs typeface="Arial" charset="0"/>
              </a:rPr>
              <a:t>Problem:</a:t>
            </a:r>
          </a:p>
          <a:p>
            <a:pPr lvl="1"/>
            <a:r>
              <a:rPr lang="en-US" altLang="en-US" sz="2000" dirty="0">
                <a:latin typeface="Arial" charset="0"/>
                <a:cs typeface="Arial" charset="0"/>
              </a:rPr>
              <a:t>Errors in transmission increase with transmission length</a:t>
            </a:r>
          </a:p>
          <a:p>
            <a:pPr lvl="1"/>
            <a:r>
              <a:rPr lang="en-US" altLang="en-US" sz="2000" dirty="0">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3513" y="3898901"/>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131B883-C246-C8F9-595C-E28B0FCC222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F3EFB09-8CD9-0C42-A516-2F1BB35874B9}"/>
              </a:ext>
            </a:extLst>
          </p:cNvPr>
          <p:cNvSpPr>
            <a:spLocks noGrp="1"/>
          </p:cNvSpPr>
          <p:nvPr>
            <p:ph type="sldNum" sz="quarter" idx="11"/>
          </p:nvPr>
        </p:nvSpPr>
        <p:spPr/>
        <p:txBody>
          <a:bodyPr/>
          <a:lstStyle/>
          <a:p>
            <a:fld id="{009375D7-070A-4959-9224-FB5E66F2B1B3}" type="slidenum">
              <a:rPr lang="en-AU" smtClean="0"/>
              <a:pPr/>
              <a:t>13</a:t>
            </a:fld>
            <a:endParaRPr lang="en-AU" dirty="0"/>
          </a:p>
        </p:txBody>
      </p:sp>
    </p:spTree>
    <p:extLst>
      <p:ext uri="{BB962C8B-B14F-4D97-AF65-F5344CB8AC3E}">
        <p14:creationId xmlns:p14="http://schemas.microsoft.com/office/powerpoint/2010/main" val="354654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a:cs typeface="Arial" charset="0"/>
              </a:rPr>
              <a:t>Application</a:t>
            </a:r>
          </a:p>
        </p:txBody>
      </p:sp>
      <p:sp>
        <p:nvSpPr>
          <p:cNvPr id="2560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3513" y="3898901"/>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32BA51C-25AB-9C46-239B-9A7A3DC60DB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81725C8-C982-FE46-8008-7C8F9AF10C10}"/>
              </a:ext>
            </a:extLst>
          </p:cNvPr>
          <p:cNvSpPr>
            <a:spLocks noGrp="1"/>
          </p:cNvSpPr>
          <p:nvPr>
            <p:ph type="sldNum" sz="quarter" idx="11"/>
          </p:nvPr>
        </p:nvSpPr>
        <p:spPr/>
        <p:txBody>
          <a:bodyPr/>
          <a:lstStyle/>
          <a:p>
            <a:fld id="{009375D7-070A-4959-9224-FB5E66F2B1B3}" type="slidenum">
              <a:rPr lang="en-AU" smtClean="0"/>
              <a:pPr/>
              <a:t>14</a:t>
            </a:fld>
            <a:endParaRPr lang="en-AU" dirty="0"/>
          </a:p>
        </p:txBody>
      </p:sp>
    </p:spTree>
    <p:extLst>
      <p:ext uri="{BB962C8B-B14F-4D97-AF65-F5344CB8AC3E}">
        <p14:creationId xmlns:p14="http://schemas.microsoft.com/office/powerpoint/2010/main" val="85895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a:cs typeface="Arial" charset="0"/>
              </a:rPr>
              <a:t>Application</a:t>
            </a:r>
          </a:p>
        </p:txBody>
      </p:sp>
      <p:sp>
        <p:nvSpPr>
          <p:cNvPr id="2662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Remove connections which are too long</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This </a:t>
            </a:r>
            <a:r>
              <a:rPr lang="en-US" altLang="en-US" sz="2400" i="1" dirty="0">
                <a:latin typeface="Arial" charset="0"/>
                <a:cs typeface="Arial" charset="0"/>
              </a:rPr>
              <a:t>clusters </a:t>
            </a:r>
            <a:r>
              <a:rPr lang="en-US" altLang="en-US" sz="2400" dirty="0">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3513" y="3898901"/>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3719513" y="4652964"/>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CA" altLang="en-US">
              <a:solidFill>
                <a:prstClr val="black"/>
              </a:solidFill>
            </a:endParaRPr>
          </a:p>
        </p:txBody>
      </p:sp>
      <p:sp>
        <p:nvSpPr>
          <p:cNvPr id="26630" name="Oval 18"/>
          <p:cNvSpPr>
            <a:spLocks noChangeArrowheads="1"/>
          </p:cNvSpPr>
          <p:nvPr/>
        </p:nvSpPr>
        <p:spPr bwMode="auto">
          <a:xfrm>
            <a:off x="5016501"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CA" altLang="en-US">
              <a:solidFill>
                <a:prstClr val="black"/>
              </a:solidFill>
            </a:endParaRPr>
          </a:p>
        </p:txBody>
      </p:sp>
      <p:sp>
        <p:nvSpPr>
          <p:cNvPr id="26631" name="Oval 19"/>
          <p:cNvSpPr>
            <a:spLocks noChangeArrowheads="1"/>
          </p:cNvSpPr>
          <p:nvPr/>
        </p:nvSpPr>
        <p:spPr bwMode="auto">
          <a:xfrm>
            <a:off x="5710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CA" altLang="en-US">
              <a:solidFill>
                <a:prstClr val="black"/>
              </a:solidFill>
            </a:endParaRPr>
          </a:p>
        </p:txBody>
      </p:sp>
      <p:sp>
        <p:nvSpPr>
          <p:cNvPr id="2" name="Footer Placeholder 1">
            <a:extLst>
              <a:ext uri="{FF2B5EF4-FFF2-40B4-BE49-F238E27FC236}">
                <a16:creationId xmlns:a16="http://schemas.microsoft.com/office/drawing/2014/main" id="{7CE54E72-11C0-0C1B-5556-687EF18E45B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C443FAE-56A5-C326-1BA5-04794AEBCC99}"/>
              </a:ext>
            </a:extLst>
          </p:cNvPr>
          <p:cNvSpPr>
            <a:spLocks noGrp="1"/>
          </p:cNvSpPr>
          <p:nvPr>
            <p:ph type="sldNum" sz="quarter" idx="11"/>
          </p:nvPr>
        </p:nvSpPr>
        <p:spPr/>
        <p:txBody>
          <a:bodyPr/>
          <a:lstStyle/>
          <a:p>
            <a:fld id="{009375D7-070A-4959-9224-FB5E66F2B1B3}" type="slidenum">
              <a:rPr lang="en-AU" smtClean="0"/>
              <a:pPr/>
              <a:t>15</a:t>
            </a:fld>
            <a:endParaRPr lang="en-AU" dirty="0"/>
          </a:p>
        </p:txBody>
      </p:sp>
    </p:spTree>
    <p:extLst>
      <p:ext uri="{BB962C8B-B14F-4D97-AF65-F5344CB8AC3E}">
        <p14:creationId xmlns:p14="http://schemas.microsoft.com/office/powerpoint/2010/main" val="227868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Prim’s Algorithm</a:t>
            </a:r>
          </a:p>
        </p:txBody>
      </p:sp>
    </p:spTree>
    <p:extLst>
      <p:ext uri="{BB962C8B-B14F-4D97-AF65-F5344CB8AC3E}">
        <p14:creationId xmlns:p14="http://schemas.microsoft.com/office/powerpoint/2010/main" val="93555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altLang="en-US" sz="4000" dirty="0">
                <a:latin typeface="Arial" charset="0"/>
                <a:cs typeface="Arial" charset="0"/>
              </a:rPr>
              <a:t>Algorithms for finding MST</a:t>
            </a:r>
          </a:p>
        </p:txBody>
      </p:sp>
      <p:sp>
        <p:nvSpPr>
          <p:cNvPr id="22733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Prim’s algorithm for finding the minimum spanning tree states:</a:t>
            </a:r>
          </a:p>
          <a:p>
            <a:pPr lvl="1"/>
            <a:r>
              <a:rPr lang="en-US" altLang="en-US" sz="2000" dirty="0">
                <a:latin typeface="Arial" charset="0"/>
                <a:cs typeface="Arial" charset="0"/>
              </a:rPr>
              <a:t>Start with an arbitrary vertex to </a:t>
            </a:r>
            <a:r>
              <a:rPr lang="en-US" altLang="en-US" sz="2000" dirty="0">
                <a:solidFill>
                  <a:srgbClr val="FF0000"/>
                </a:solidFill>
                <a:latin typeface="Arial" charset="0"/>
                <a:cs typeface="Arial" charset="0"/>
              </a:rPr>
              <a:t>form a minimum spanning tree on one vertex</a:t>
            </a:r>
          </a:p>
          <a:p>
            <a:pPr lvl="1"/>
            <a:r>
              <a:rPr lang="en-US" altLang="en-US" sz="2000" dirty="0">
                <a:latin typeface="Arial" charset="0"/>
                <a:cs typeface="Arial" charset="0"/>
              </a:rPr>
              <a:t>At each step, add that vertex </a:t>
            </a:r>
            <a:r>
              <a:rPr lang="en-US" altLang="en-US" sz="2000" i="1" dirty="0">
                <a:latin typeface="Times New Roman" pitchFamily="18" charset="0"/>
                <a:cs typeface="Times New Roman" pitchFamily="18" charset="0"/>
              </a:rPr>
              <a:t>v</a:t>
            </a:r>
            <a:r>
              <a:rPr lang="en-US" altLang="en-US" sz="2000" dirty="0">
                <a:latin typeface="Arial" charset="0"/>
                <a:cs typeface="Arial" charset="0"/>
              </a:rPr>
              <a:t> not yet in the minimum spanning tree that has an edge with least weight that connects </a:t>
            </a:r>
            <a:r>
              <a:rPr lang="en-US" altLang="en-US" sz="2000" i="1" dirty="0">
                <a:latin typeface="Times New Roman" pitchFamily="18" charset="0"/>
                <a:cs typeface="Times New Roman" pitchFamily="18" charset="0"/>
              </a:rPr>
              <a:t>v </a:t>
            </a:r>
            <a:r>
              <a:rPr lang="en-US" altLang="en-US" sz="2000" dirty="0">
                <a:latin typeface="Arial" charset="0"/>
                <a:cs typeface="Arial" charset="0"/>
              </a:rPr>
              <a:t>to the existing minimum spanning sub-tree</a:t>
            </a:r>
          </a:p>
          <a:p>
            <a:pPr lvl="1"/>
            <a:r>
              <a:rPr lang="en-US" altLang="en-US" sz="2000" dirty="0">
                <a:latin typeface="Arial" charset="0"/>
                <a:cs typeface="Arial" charset="0"/>
              </a:rPr>
              <a:t>Continue until we have </a:t>
            </a:r>
            <a:r>
              <a:rPr lang="en-US" altLang="en-US" sz="2000" i="1" dirty="0">
                <a:latin typeface="Times New Roman" pitchFamily="18" charset="0"/>
                <a:cs typeface="Times New Roman" pitchFamily="18" charset="0"/>
              </a:rPr>
              <a:t>n</a:t>
            </a:r>
            <a:r>
              <a:rPr lang="en-US" altLang="en-US" sz="2000" dirty="0">
                <a:latin typeface="Times New Roman" pitchFamily="18" charset="0"/>
                <a:cs typeface="Times New Roman" pitchFamily="18" charset="0"/>
              </a:rPr>
              <a:t> – 1</a:t>
            </a:r>
            <a:r>
              <a:rPr lang="en-US" altLang="en-US" sz="2000" dirty="0">
                <a:latin typeface="Arial" charset="0"/>
                <a:cs typeface="Arial" charset="0"/>
              </a:rPr>
              <a:t> edges and </a:t>
            </a:r>
            <a:r>
              <a:rPr lang="en-US" altLang="en-US" sz="2000" i="1" dirty="0">
                <a:latin typeface="Times New Roman" pitchFamily="18" charset="0"/>
                <a:cs typeface="Times New Roman" pitchFamily="18" charset="0"/>
              </a:rPr>
              <a:t>n</a:t>
            </a:r>
            <a:r>
              <a:rPr lang="en-US" altLang="en-US" sz="2000" dirty="0">
                <a:latin typeface="Arial" charset="0"/>
                <a:cs typeface="Arial" charset="0"/>
              </a:rPr>
              <a:t> vertices</a:t>
            </a:r>
          </a:p>
        </p:txBody>
      </p:sp>
      <p:sp>
        <p:nvSpPr>
          <p:cNvPr id="2" name="Footer Placeholder 1">
            <a:extLst>
              <a:ext uri="{FF2B5EF4-FFF2-40B4-BE49-F238E27FC236}">
                <a16:creationId xmlns:a16="http://schemas.microsoft.com/office/drawing/2014/main" id="{039C7F63-3F37-6F9E-A8A3-CD86123473F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086427D-D7FC-F363-395F-A2FFD53E060F}"/>
              </a:ext>
            </a:extLst>
          </p:cNvPr>
          <p:cNvSpPr>
            <a:spLocks noGrp="1"/>
          </p:cNvSpPr>
          <p:nvPr>
            <p:ph type="sldNum" sz="quarter" idx="11"/>
          </p:nvPr>
        </p:nvSpPr>
        <p:spPr/>
        <p:txBody>
          <a:bodyPr/>
          <a:lstStyle/>
          <a:p>
            <a:fld id="{009375D7-070A-4959-9224-FB5E66F2B1B3}" type="slidenum">
              <a:rPr lang="en-AU" smtClean="0"/>
              <a:pPr/>
              <a:t>17</a:t>
            </a:fld>
            <a:endParaRPr lang="en-AU" dirty="0"/>
          </a:p>
        </p:txBody>
      </p:sp>
    </p:spTree>
    <p:extLst>
      <p:ext uri="{BB962C8B-B14F-4D97-AF65-F5344CB8AC3E}">
        <p14:creationId xmlns:p14="http://schemas.microsoft.com/office/powerpoint/2010/main" val="328406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dirty="0">
                <a:cs typeface="Arial" charset="0"/>
              </a:rPr>
              <a:t>Motivation for Prim’s algorithm</a:t>
            </a:r>
          </a:p>
        </p:txBody>
      </p:sp>
      <p:sp>
        <p:nvSpPr>
          <p:cNvPr id="30723"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Suppose we take a vertex </a:t>
            </a:r>
          </a:p>
          <a:p>
            <a:pPr lvl="1"/>
            <a:r>
              <a:rPr lang="en-CA" altLang="en-US" sz="2000" dirty="0">
                <a:latin typeface="Arial" charset="0"/>
                <a:cs typeface="Arial" charset="0"/>
              </a:rPr>
              <a:t>Given a single vertex </a:t>
            </a:r>
            <a:r>
              <a:rPr lang="en-CA" altLang="en-US" sz="2000" i="1" dirty="0">
                <a:latin typeface="Times New Roman" pitchFamily="18" charset="0"/>
                <a:cs typeface="Times New Roman" pitchFamily="18" charset="0"/>
              </a:rPr>
              <a:t>e</a:t>
            </a:r>
            <a:r>
              <a:rPr lang="en-CA" altLang="en-US" sz="2000" baseline="-25000" dirty="0">
                <a:latin typeface="Times New Roman" pitchFamily="18" charset="0"/>
                <a:cs typeface="Times New Roman" pitchFamily="18" charset="0"/>
              </a:rPr>
              <a:t>1</a:t>
            </a:r>
            <a:r>
              <a:rPr lang="en-CA" altLang="en-US" sz="2000" dirty="0">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314" y="3141664"/>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5735639"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2" name="Footer Placeholder 1">
            <a:extLst>
              <a:ext uri="{FF2B5EF4-FFF2-40B4-BE49-F238E27FC236}">
                <a16:creationId xmlns:a16="http://schemas.microsoft.com/office/drawing/2014/main" id="{FDBF64F9-BA2A-1AFB-D48E-FA32F191540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A1BAB51-51CF-2778-25F6-03C168752DAE}"/>
              </a:ext>
            </a:extLst>
          </p:cNvPr>
          <p:cNvSpPr>
            <a:spLocks noGrp="1"/>
          </p:cNvSpPr>
          <p:nvPr>
            <p:ph type="sldNum" sz="quarter" idx="11"/>
          </p:nvPr>
        </p:nvSpPr>
        <p:spPr/>
        <p:txBody>
          <a:bodyPr/>
          <a:lstStyle/>
          <a:p>
            <a:fld id="{009375D7-070A-4959-9224-FB5E66F2B1B3}" type="slidenum">
              <a:rPr lang="en-AU" smtClean="0"/>
              <a:pPr/>
              <a:t>18</a:t>
            </a:fld>
            <a:endParaRPr lang="en-AU" dirty="0"/>
          </a:p>
        </p:txBody>
      </p:sp>
    </p:spTree>
    <p:extLst>
      <p:ext uri="{BB962C8B-B14F-4D97-AF65-F5344CB8AC3E}">
        <p14:creationId xmlns:p14="http://schemas.microsoft.com/office/powerpoint/2010/main" val="248611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0AE8905-ED01-4A0E-8B1F-F081005682FD}"/>
              </a:ext>
            </a:extLst>
          </p:cNvPr>
          <p:cNvSpPr>
            <a:spLocks noGrp="1"/>
          </p:cNvSpPr>
          <p:nvPr>
            <p:ph type="title"/>
          </p:nvPr>
        </p:nvSpPr>
        <p:spPr/>
        <p:txBody>
          <a:bodyPr/>
          <a:lstStyle/>
          <a:p>
            <a:r>
              <a:rPr lang="en-CA" altLang="en-US" dirty="0">
                <a:cs typeface="Arial" charset="0"/>
              </a:rPr>
              <a:t>Motivation for Prim’s algorithm</a:t>
            </a:r>
          </a:p>
        </p:txBody>
      </p:sp>
      <p:sp>
        <p:nvSpPr>
          <p:cNvPr id="31747"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Add that adjacent vertex</a:t>
            </a:r>
            <a:r>
              <a:rPr lang="en-CA" altLang="en-US" sz="2400" i="1" dirty="0">
                <a:latin typeface="Times New Roman" pitchFamily="18" charset="0"/>
                <a:cs typeface="Times New Roman" pitchFamily="18" charset="0"/>
              </a:rPr>
              <a:t> v</a:t>
            </a:r>
            <a:r>
              <a:rPr lang="en-CA" altLang="en-US" sz="2400" baseline="-25000" dirty="0">
                <a:latin typeface="Times New Roman" pitchFamily="18" charset="0"/>
                <a:cs typeface="Times New Roman" pitchFamily="18" charset="0"/>
              </a:rPr>
              <a:t>2</a:t>
            </a:r>
            <a:r>
              <a:rPr lang="en-CA" altLang="en-US" sz="2400" dirty="0">
                <a:latin typeface="Arial" charset="0"/>
                <a:cs typeface="Arial" charset="0"/>
              </a:rPr>
              <a:t> that has a connecting edge </a:t>
            </a:r>
            <a:r>
              <a:rPr lang="en-CA" altLang="en-US" sz="2400" i="1" dirty="0">
                <a:latin typeface="Times New Roman" pitchFamily="18" charset="0"/>
                <a:cs typeface="Times New Roman" pitchFamily="18" charset="0"/>
              </a:rPr>
              <a:t>e</a:t>
            </a:r>
            <a:r>
              <a:rPr lang="en-CA" altLang="en-US" sz="2400" baseline="-25000" dirty="0">
                <a:latin typeface="Times New Roman" pitchFamily="18" charset="0"/>
                <a:cs typeface="Times New Roman" pitchFamily="18" charset="0"/>
              </a:rPr>
              <a:t>1</a:t>
            </a:r>
            <a:r>
              <a:rPr lang="en-CA" altLang="en-US" sz="2400" dirty="0">
                <a:latin typeface="Arial" charset="0"/>
                <a:cs typeface="Arial" charset="0"/>
              </a:rPr>
              <a:t> of minimum weight</a:t>
            </a:r>
          </a:p>
          <a:p>
            <a:pPr lvl="1"/>
            <a:r>
              <a:rPr lang="en-CA" altLang="en-US" sz="2000" dirty="0">
                <a:latin typeface="Arial" charset="0"/>
                <a:cs typeface="Arial" charset="0"/>
              </a:rPr>
              <a:t>This forms a minimum spanning tree on our two vertices and </a:t>
            </a:r>
            <a:r>
              <a:rPr lang="en-CA" altLang="en-US" sz="2000" i="1" dirty="0">
                <a:latin typeface="Times New Roman" pitchFamily="18" charset="0"/>
                <a:cs typeface="Times New Roman" pitchFamily="18" charset="0"/>
              </a:rPr>
              <a:t>e</a:t>
            </a:r>
            <a:r>
              <a:rPr lang="en-CA" altLang="en-US" sz="2000" baseline="-25000" dirty="0">
                <a:latin typeface="Times New Roman" pitchFamily="18" charset="0"/>
                <a:cs typeface="Times New Roman" pitchFamily="18" charset="0"/>
              </a:rPr>
              <a:t>1</a:t>
            </a:r>
            <a:r>
              <a:rPr lang="en-CA" altLang="en-US" sz="2000" dirty="0">
                <a:latin typeface="Arial" charset="0"/>
                <a:cs typeface="Arial" charset="0"/>
              </a:rPr>
              <a:t> must be in any minimum spanning tree containing the vertices </a:t>
            </a:r>
            <a:r>
              <a:rPr lang="en-CA" altLang="en-US" sz="2000" i="1" dirty="0">
                <a:latin typeface="Times New Roman" pitchFamily="18" charset="0"/>
                <a:cs typeface="Times New Roman" pitchFamily="18" charset="0"/>
              </a:rPr>
              <a:t>v</a:t>
            </a:r>
            <a:r>
              <a:rPr lang="en-CA" altLang="en-US" sz="2000" baseline="-25000" dirty="0">
                <a:latin typeface="Times New Roman" pitchFamily="18" charset="0"/>
                <a:cs typeface="Times New Roman" pitchFamily="18" charset="0"/>
              </a:rPr>
              <a:t>1</a:t>
            </a:r>
            <a:r>
              <a:rPr lang="en-CA" altLang="en-US" sz="2000" dirty="0">
                <a:latin typeface="Arial" charset="0"/>
                <a:cs typeface="Arial" charset="0"/>
              </a:rPr>
              <a:t> and </a:t>
            </a:r>
            <a:r>
              <a:rPr lang="en-CA" altLang="en-US" sz="2000" i="1" dirty="0">
                <a:latin typeface="Times New Roman" pitchFamily="18" charset="0"/>
                <a:cs typeface="Times New Roman" pitchFamily="18" charset="0"/>
              </a:rPr>
              <a:t>v</a:t>
            </a:r>
            <a:r>
              <a:rPr lang="en-CA" altLang="en-US" sz="2000" baseline="-25000" dirty="0">
                <a:latin typeface="Times New Roman" pitchFamily="18" charset="0"/>
                <a:cs typeface="Times New Roman" pitchFamily="18" charset="0"/>
              </a:rPr>
              <a:t>2</a:t>
            </a:r>
            <a:endParaRPr lang="en-CA" altLang="en-US" sz="2000" dirty="0">
              <a:latin typeface="Arial" charset="0"/>
              <a:cs typeface="Arial" charset="0"/>
            </a:endParaRPr>
          </a:p>
          <a:p>
            <a:pPr lvl="1">
              <a:buFont typeface="Arial" charset="0"/>
              <a:buNone/>
            </a:pPr>
            <a:endParaRPr lang="en-CA" altLang="en-US" sz="2000"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314" y="3141664"/>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5735639"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5375276" y="3716339"/>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5672139" y="4195764"/>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
        <p:nvSpPr>
          <p:cNvPr id="2" name="Footer Placeholder 1">
            <a:extLst>
              <a:ext uri="{FF2B5EF4-FFF2-40B4-BE49-F238E27FC236}">
                <a16:creationId xmlns:a16="http://schemas.microsoft.com/office/drawing/2014/main" id="{A64BBAC2-ECC6-030C-FA36-A94F93164E7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30C53A8-182F-4A41-F0F7-05A5E8DEDDB8}"/>
              </a:ext>
            </a:extLst>
          </p:cNvPr>
          <p:cNvSpPr>
            <a:spLocks noGrp="1"/>
          </p:cNvSpPr>
          <p:nvPr>
            <p:ph type="sldNum" sz="quarter" idx="11"/>
          </p:nvPr>
        </p:nvSpPr>
        <p:spPr/>
        <p:txBody>
          <a:bodyPr/>
          <a:lstStyle/>
          <a:p>
            <a:fld id="{009375D7-070A-4959-9224-FB5E66F2B1B3}" type="slidenum">
              <a:rPr lang="en-AU" smtClean="0"/>
              <a:pPr/>
              <a:t>19</a:t>
            </a:fld>
            <a:endParaRPr lang="en-AU" dirty="0"/>
          </a:p>
        </p:txBody>
      </p:sp>
    </p:spTree>
    <p:extLst>
      <p:ext uri="{BB962C8B-B14F-4D97-AF65-F5344CB8AC3E}">
        <p14:creationId xmlns:p14="http://schemas.microsoft.com/office/powerpoint/2010/main" val="230579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Minimum spanning tree</a:t>
            </a:r>
          </a:p>
        </p:txBody>
      </p:sp>
    </p:spTree>
    <p:extLst>
      <p:ext uri="{BB962C8B-B14F-4D97-AF65-F5344CB8AC3E}">
        <p14:creationId xmlns:p14="http://schemas.microsoft.com/office/powerpoint/2010/main" val="16205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CE2A1B-9A22-406B-8D1D-B9D044CBED6E}"/>
              </a:ext>
            </a:extLst>
          </p:cNvPr>
          <p:cNvSpPr>
            <a:spLocks noGrp="1"/>
          </p:cNvSpPr>
          <p:nvPr>
            <p:ph type="title"/>
          </p:nvPr>
        </p:nvSpPr>
        <p:spPr/>
        <p:txBody>
          <a:bodyPr/>
          <a:lstStyle/>
          <a:p>
            <a:r>
              <a:rPr lang="en-CA" altLang="en-US" dirty="0">
                <a:cs typeface="Arial" charset="0"/>
              </a:rPr>
              <a:t>Motivation for Prim’s algorithm</a:t>
            </a:r>
          </a:p>
        </p:txBody>
      </p:sp>
      <p:sp>
        <p:nvSpPr>
          <p:cNvPr id="2253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Strategy:</a:t>
            </a:r>
          </a:p>
          <a:p>
            <a:pPr lvl="1"/>
            <a:r>
              <a:rPr lang="en-US" altLang="en-US" sz="2000" dirty="0">
                <a:latin typeface="Arial" charset="0"/>
                <a:cs typeface="Arial" charset="0"/>
              </a:rPr>
              <a:t>Suppose we have a known minimum spanning tree on </a:t>
            </a:r>
            <a:r>
              <a:rPr lang="en-US" altLang="en-US" sz="2000" i="1" dirty="0">
                <a:latin typeface="Times New Roman" pitchFamily="18" charset="0"/>
                <a:cs typeface="Times New Roman" pitchFamily="18" charset="0"/>
              </a:rPr>
              <a:t>k</a:t>
            </a:r>
            <a:r>
              <a:rPr lang="en-US" altLang="en-US" sz="2000" dirty="0">
                <a:latin typeface="Times New Roman" pitchFamily="18" charset="0"/>
                <a:cs typeface="Times New Roman" pitchFamily="18" charset="0"/>
              </a:rPr>
              <a:t> &lt; </a:t>
            </a:r>
            <a:r>
              <a:rPr lang="en-US" altLang="en-US" sz="2000" i="1" dirty="0">
                <a:latin typeface="Times New Roman" pitchFamily="18" charset="0"/>
                <a:cs typeface="Times New Roman" pitchFamily="18" charset="0"/>
              </a:rPr>
              <a:t>n</a:t>
            </a:r>
            <a:r>
              <a:rPr lang="en-US" altLang="en-US" sz="2000" dirty="0">
                <a:latin typeface="Times New Roman" pitchFamily="18" charset="0"/>
                <a:cs typeface="Times New Roman" pitchFamily="18" charset="0"/>
              </a:rPr>
              <a:t> </a:t>
            </a:r>
            <a:r>
              <a:rPr lang="en-US" altLang="en-US" sz="2000" dirty="0">
                <a:latin typeface="Arial" charset="0"/>
                <a:cs typeface="Arial" charset="0"/>
              </a:rPr>
              <a:t>vertices</a:t>
            </a:r>
          </a:p>
          <a:p>
            <a:pPr lvl="1"/>
            <a:r>
              <a:rPr lang="en-US" altLang="en-US" sz="2000" dirty="0">
                <a:latin typeface="Arial" charset="0"/>
                <a:cs typeface="Arial" charset="0"/>
              </a:rPr>
              <a:t>How could we </a:t>
            </a:r>
            <a:r>
              <a:rPr lang="en-US" altLang="en-US" sz="2000" dirty="0">
                <a:solidFill>
                  <a:srgbClr val="FF0000"/>
                </a:solidFill>
                <a:latin typeface="Arial" charset="0"/>
                <a:cs typeface="Arial" charset="0"/>
              </a:rPr>
              <a:t>extend</a:t>
            </a:r>
            <a:r>
              <a:rPr lang="en-US" altLang="en-US" sz="2000" dirty="0">
                <a:latin typeface="Arial" charset="0"/>
                <a:cs typeface="Arial" charset="0"/>
              </a:rPr>
              <a:t>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3" y="278092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AB5115E-CB5A-1CC2-F70B-05C619D367D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1296CCA-5DE5-D108-F10F-1E2B9D21C34B}"/>
              </a:ext>
            </a:extLst>
          </p:cNvPr>
          <p:cNvSpPr>
            <a:spLocks noGrp="1"/>
          </p:cNvSpPr>
          <p:nvPr>
            <p:ph type="sldNum" sz="quarter" idx="11"/>
          </p:nvPr>
        </p:nvSpPr>
        <p:spPr/>
        <p:txBody>
          <a:bodyPr/>
          <a:lstStyle/>
          <a:p>
            <a:fld id="{009375D7-070A-4959-9224-FB5E66F2B1B3}" type="slidenum">
              <a:rPr lang="en-AU" smtClean="0"/>
              <a:pPr/>
              <a:t>20</a:t>
            </a:fld>
            <a:endParaRPr lang="en-AU" dirty="0"/>
          </a:p>
        </p:txBody>
      </p:sp>
    </p:spTree>
    <p:extLst>
      <p:ext uri="{BB962C8B-B14F-4D97-AF65-F5344CB8AC3E}">
        <p14:creationId xmlns:p14="http://schemas.microsoft.com/office/powerpoint/2010/main" val="55197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FB517F-2D7C-4D96-AD0F-AB15A0916EF1}"/>
              </a:ext>
            </a:extLst>
          </p:cNvPr>
          <p:cNvSpPr>
            <a:spLocks noGrp="1"/>
          </p:cNvSpPr>
          <p:nvPr>
            <p:ph type="title"/>
          </p:nvPr>
        </p:nvSpPr>
        <p:spPr/>
        <p:txBody>
          <a:bodyPr/>
          <a:lstStyle/>
          <a:p>
            <a:r>
              <a:rPr lang="en-CA" altLang="en-US" dirty="0">
                <a:cs typeface="Arial" charset="0"/>
              </a:rPr>
              <a:t>Motivation for Prim’s algorithm</a:t>
            </a:r>
          </a:p>
        </p:txBody>
      </p:sp>
      <p:sp>
        <p:nvSpPr>
          <p:cNvPr id="23555"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Add that edge </a:t>
            </a:r>
            <a:r>
              <a:rPr lang="en-CA" altLang="en-US" sz="2400" i="1" dirty="0">
                <a:latin typeface="Times New Roman" pitchFamily="18" charset="0"/>
                <a:cs typeface="Times New Roman" pitchFamily="18" charset="0"/>
              </a:rPr>
              <a:t>e</a:t>
            </a:r>
            <a:r>
              <a:rPr lang="en-CA" altLang="en-US" sz="2400" i="1" baseline="-25000" dirty="0">
                <a:latin typeface="Times New Roman" pitchFamily="18" charset="0"/>
                <a:cs typeface="Times New Roman" pitchFamily="18" charset="0"/>
              </a:rPr>
              <a:t>k</a:t>
            </a:r>
            <a:r>
              <a:rPr lang="en-CA" altLang="en-US" sz="2400" dirty="0">
                <a:latin typeface="Arial" charset="0"/>
                <a:cs typeface="Arial" charset="0"/>
              </a:rPr>
              <a:t> with </a:t>
            </a:r>
            <a:r>
              <a:rPr lang="en-CA" altLang="en-US" sz="2400" b="1" dirty="0">
                <a:latin typeface="Arial" charset="0"/>
                <a:cs typeface="Arial" charset="0"/>
              </a:rPr>
              <a:t>least weight </a:t>
            </a:r>
            <a:r>
              <a:rPr lang="en-CA" altLang="en-US" sz="2400" dirty="0">
                <a:latin typeface="Arial" charset="0"/>
                <a:cs typeface="Arial" charset="0"/>
              </a:rPr>
              <a:t>that connects this minimum spanning tree to a new vertex </a:t>
            </a:r>
            <a:r>
              <a:rPr lang="en-CA" altLang="en-US" sz="2400" i="1" dirty="0" err="1">
                <a:latin typeface="Times New Roman" pitchFamily="18" charset="0"/>
                <a:cs typeface="Times New Roman" pitchFamily="18" charset="0"/>
              </a:rPr>
              <a:t>v</a:t>
            </a:r>
            <a:r>
              <a:rPr lang="en-CA" altLang="en-US" sz="2400" i="1" baseline="-25000" dirty="0" err="1">
                <a:latin typeface="Times New Roman" pitchFamily="18" charset="0"/>
                <a:cs typeface="Times New Roman" pitchFamily="18" charset="0"/>
              </a:rPr>
              <a:t>k</a:t>
            </a:r>
            <a:r>
              <a:rPr lang="en-CA" altLang="en-US" sz="2400" baseline="-25000" dirty="0">
                <a:latin typeface="Times New Roman" pitchFamily="18" charset="0"/>
                <a:cs typeface="Times New Roman" pitchFamily="18" charset="0"/>
              </a:rPr>
              <a:t> + 1</a:t>
            </a:r>
            <a:endParaRPr lang="en-CA" altLang="en-US" sz="2400" dirty="0">
              <a:latin typeface="Times New Roman" pitchFamily="18" charset="0"/>
              <a:cs typeface="Times New Roman" pitchFamily="18" charset="0"/>
            </a:endParaRPr>
          </a:p>
          <a:p>
            <a:pPr lvl="1"/>
            <a:r>
              <a:rPr lang="en-CA" altLang="en-US" sz="2000" dirty="0">
                <a:latin typeface="Arial" charset="0"/>
                <a:cs typeface="Arial" charset="0"/>
              </a:rPr>
              <a:t>This does create a minimum spanning tree on </a:t>
            </a:r>
            <a:r>
              <a:rPr lang="en-CA" altLang="en-US" sz="2000" b="1" i="1" dirty="0">
                <a:latin typeface="Times New Roman" pitchFamily="18" charset="0"/>
                <a:cs typeface="Times New Roman" pitchFamily="18" charset="0"/>
              </a:rPr>
              <a:t>k</a:t>
            </a:r>
            <a:r>
              <a:rPr lang="en-CA" altLang="en-US" sz="2000" b="1" dirty="0">
                <a:latin typeface="Times New Roman" pitchFamily="18" charset="0"/>
                <a:cs typeface="Times New Roman" pitchFamily="18" charset="0"/>
              </a:rPr>
              <a:t> + 1</a:t>
            </a:r>
            <a:r>
              <a:rPr lang="en-CA" altLang="en-US" sz="2000" b="1" dirty="0">
                <a:latin typeface="Arial" charset="0"/>
                <a:cs typeface="Arial" charset="0"/>
              </a:rPr>
              <a:t> nodes</a:t>
            </a:r>
            <a:r>
              <a:rPr lang="en-CA" altLang="en-US" sz="2000" dirty="0">
                <a:latin typeface="Arial" charset="0"/>
                <a:cs typeface="Arial" charset="0"/>
              </a:rPr>
              <a:t>—there is no other edge we could add that would connect this vertex</a:t>
            </a:r>
          </a:p>
          <a:p>
            <a:pPr lvl="1"/>
            <a:r>
              <a:rPr lang="en-CA" altLang="en-US" sz="2000" dirty="0">
                <a:latin typeface="Arial" charset="0"/>
                <a:cs typeface="Arial" charset="0"/>
              </a:rPr>
              <a:t>Does the new edge, however, belong to the minimum spanning tree on all </a:t>
            </a:r>
            <a:r>
              <a:rPr lang="en-CA" altLang="en-US" sz="2000" i="1" dirty="0">
                <a:latin typeface="Times New Roman" pitchFamily="18" charset="0"/>
                <a:cs typeface="Times New Roman" pitchFamily="18" charset="0"/>
              </a:rPr>
              <a:t>n</a:t>
            </a:r>
            <a:r>
              <a:rPr lang="en-CA" altLang="en-US" sz="2000" dirty="0">
                <a:latin typeface="Arial" charset="0"/>
                <a:cs typeface="Arial" charset="0"/>
              </a:rPr>
              <a:t> vertices?</a:t>
            </a:r>
          </a:p>
        </p:txBody>
      </p:sp>
      <p:sp>
        <p:nvSpPr>
          <p:cNvPr id="5" name="Oval 4"/>
          <p:cNvSpPr/>
          <p:nvPr/>
        </p:nvSpPr>
        <p:spPr>
          <a:xfrm rot="1977790">
            <a:off x="6035675" y="4089401"/>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pic>
        <p:nvPicPr>
          <p:cNvPr id="23557" name="Picture 7" descr="C:\Users\dwharder\Desktop\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6"/>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6116638" y="4221164"/>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
        <p:nvSpPr>
          <p:cNvPr id="2" name="Footer Placeholder 1">
            <a:extLst>
              <a:ext uri="{FF2B5EF4-FFF2-40B4-BE49-F238E27FC236}">
                <a16:creationId xmlns:a16="http://schemas.microsoft.com/office/drawing/2014/main" id="{05496A87-F82C-75A3-1008-D3301C179E6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63DB016-B8FD-A234-A597-09D0790477DD}"/>
              </a:ext>
            </a:extLst>
          </p:cNvPr>
          <p:cNvSpPr>
            <a:spLocks noGrp="1"/>
          </p:cNvSpPr>
          <p:nvPr>
            <p:ph type="sldNum" sz="quarter" idx="11"/>
          </p:nvPr>
        </p:nvSpPr>
        <p:spPr/>
        <p:txBody>
          <a:bodyPr/>
          <a:lstStyle/>
          <a:p>
            <a:fld id="{009375D7-070A-4959-9224-FB5E66F2B1B3}" type="slidenum">
              <a:rPr lang="en-AU" smtClean="0"/>
              <a:pPr/>
              <a:t>21</a:t>
            </a:fld>
            <a:endParaRPr lang="en-AU" dirty="0"/>
          </a:p>
        </p:txBody>
      </p:sp>
      <p:sp>
        <p:nvSpPr>
          <p:cNvPr id="4" name="TextBox 3">
            <a:extLst>
              <a:ext uri="{FF2B5EF4-FFF2-40B4-BE49-F238E27FC236}">
                <a16:creationId xmlns:a16="http://schemas.microsoft.com/office/drawing/2014/main" id="{A8D08847-9E99-64FF-CA8A-B54A91661AD2}"/>
              </a:ext>
            </a:extLst>
          </p:cNvPr>
          <p:cNvSpPr txBox="1"/>
          <p:nvPr/>
        </p:nvSpPr>
        <p:spPr>
          <a:xfrm>
            <a:off x="9829907" y="3491918"/>
            <a:ext cx="1016000" cy="367666"/>
          </a:xfrm>
          <a:prstGeom prst="rect">
            <a:avLst/>
          </a:prstGeom>
          <a:noFill/>
        </p:spPr>
        <p:txBody>
          <a:bodyPr wrap="square" rtlCol="0">
            <a:spAutoFit/>
          </a:bodyPr>
          <a:lstStyle/>
          <a:p>
            <a:r>
              <a:rPr lang="en-US" dirty="0">
                <a:solidFill>
                  <a:schemeClr val="accent4">
                    <a:lumMod val="50000"/>
                  </a:schemeClr>
                </a:solidFill>
              </a:rPr>
              <a:t>Yes</a:t>
            </a:r>
          </a:p>
        </p:txBody>
      </p:sp>
    </p:spTree>
    <p:extLst>
      <p:ext uri="{BB962C8B-B14F-4D97-AF65-F5344CB8AC3E}">
        <p14:creationId xmlns:p14="http://schemas.microsoft.com/office/powerpoint/2010/main" val="3740334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601674D-D8DA-4E37-A03C-6C779F0728CF}"/>
              </a:ext>
            </a:extLst>
          </p:cNvPr>
          <p:cNvSpPr>
            <a:spLocks noGrp="1"/>
          </p:cNvSpPr>
          <p:nvPr>
            <p:ph type="title"/>
          </p:nvPr>
        </p:nvSpPr>
        <p:spPr/>
        <p:txBody>
          <a:bodyPr/>
          <a:lstStyle/>
          <a:p>
            <a:r>
              <a:rPr lang="en-CA" altLang="en-US" dirty="0">
                <a:cs typeface="Arial" charset="0"/>
              </a:rPr>
              <a:t>Motivation for Prim’s algorithm</a:t>
            </a:r>
          </a:p>
        </p:txBody>
      </p:sp>
      <p:sp>
        <p:nvSpPr>
          <p:cNvPr id="24579" name="Content Placeholder 2"/>
          <p:cNvSpPr>
            <a:spLocks noGrp="1"/>
          </p:cNvSpPr>
          <p:nvPr>
            <p:ph idx="1"/>
          </p:nvPr>
        </p:nvSpPr>
        <p:spPr/>
        <p:txBody>
          <a:bodyPr>
            <a:normAutofit/>
          </a:bodyPr>
          <a:lstStyle/>
          <a:p>
            <a:pPr>
              <a:buFont typeface="Arial" charset="0"/>
              <a:buNone/>
            </a:pPr>
            <a:r>
              <a:rPr lang="en-CA" altLang="en-US" dirty="0">
                <a:solidFill>
                  <a:schemeClr val="accent3"/>
                </a:solidFill>
                <a:latin typeface="Arial" charset="0"/>
                <a:cs typeface="Arial" charset="0"/>
              </a:rPr>
              <a:t>Proof: </a:t>
            </a:r>
            <a:r>
              <a:rPr lang="en-CA" altLang="en-US" dirty="0">
                <a:latin typeface="Arial" charset="0"/>
                <a:cs typeface="Arial" charset="0"/>
              </a:rPr>
              <a:t>Suppose it does not</a:t>
            </a:r>
          </a:p>
          <a:p>
            <a:pPr lvl="1"/>
            <a:r>
              <a:rPr lang="en-CA" altLang="en-US" dirty="0">
                <a:latin typeface="Arial" charset="0"/>
                <a:cs typeface="Arial" charset="0"/>
              </a:rPr>
              <a:t>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6116638" y="4221164"/>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3756401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DD1C19-E0FF-46AF-9B9D-F4A2BABFBC68}"/>
              </a:ext>
            </a:extLst>
          </p:cNvPr>
          <p:cNvSpPr>
            <a:spLocks noGrp="1"/>
          </p:cNvSpPr>
          <p:nvPr>
            <p:ph type="title"/>
          </p:nvPr>
        </p:nvSpPr>
        <p:spPr/>
        <p:txBody>
          <a:bodyPr/>
          <a:lstStyle/>
          <a:p>
            <a:r>
              <a:rPr lang="en-CA" altLang="en-US" dirty="0">
                <a:cs typeface="Arial" charset="0"/>
              </a:rPr>
              <a:t>Motivation for Prim’s algorithm</a:t>
            </a:r>
          </a:p>
        </p:txBody>
      </p:sp>
      <p:sp>
        <p:nvSpPr>
          <p:cNvPr id="25603" name="Content Placeholder 2"/>
          <p:cNvSpPr>
            <a:spLocks noGrp="1"/>
          </p:cNvSpPr>
          <p:nvPr>
            <p:ph idx="1"/>
          </p:nvPr>
        </p:nvSpPr>
        <p:spPr/>
        <p:txBody>
          <a:bodyPr>
            <a:normAutofit/>
          </a:bodyPr>
          <a:lstStyle/>
          <a:p>
            <a:pPr>
              <a:buFont typeface="Arial" charset="0"/>
              <a:buNone/>
            </a:pPr>
            <a:r>
              <a:rPr lang="en-CA" altLang="en-US" sz="2400" dirty="0">
                <a:solidFill>
                  <a:schemeClr val="accent3"/>
                </a:solidFill>
                <a:latin typeface="Arial" charset="0"/>
                <a:cs typeface="Arial" charset="0"/>
              </a:rPr>
              <a:t>Proof: </a:t>
            </a:r>
            <a:r>
              <a:rPr lang="en-CA" altLang="en-US" sz="2400" dirty="0">
                <a:latin typeface="Arial" charset="0"/>
                <a:cs typeface="Arial" charset="0"/>
              </a:rPr>
              <a:t>Because a minimum spanning tree is connected, there must be a path from vertex </a:t>
            </a:r>
            <a:r>
              <a:rPr lang="en-CA" altLang="en-US" sz="2400" i="1" dirty="0" err="1">
                <a:latin typeface="Times New Roman" pitchFamily="18" charset="0"/>
                <a:cs typeface="Times New Roman" pitchFamily="18" charset="0"/>
              </a:rPr>
              <a:t>v</a:t>
            </a:r>
            <a:r>
              <a:rPr lang="en-CA" altLang="en-US" sz="2400" i="1" baseline="-25000" dirty="0" err="1">
                <a:latin typeface="Times New Roman" pitchFamily="18" charset="0"/>
                <a:cs typeface="Times New Roman" pitchFamily="18" charset="0"/>
              </a:rPr>
              <a:t>k</a:t>
            </a:r>
            <a:r>
              <a:rPr lang="en-CA" altLang="en-US" sz="2400" baseline="-25000" dirty="0">
                <a:latin typeface="Times New Roman" pitchFamily="18" charset="0"/>
                <a:cs typeface="Times New Roman" pitchFamily="18" charset="0"/>
              </a:rPr>
              <a:t> + 1 </a:t>
            </a:r>
            <a:r>
              <a:rPr lang="en-CA" altLang="en-US" sz="2400" dirty="0">
                <a:latin typeface="Arial" charset="0"/>
                <a:cs typeface="Arial" charset="0"/>
              </a:rPr>
              <a:t>back to our existing minimum spanning tree</a:t>
            </a:r>
          </a:p>
          <a:p>
            <a:pPr lvl="1"/>
            <a:r>
              <a:rPr lang="en-CA" altLang="en-US" sz="2000" dirty="0">
                <a:latin typeface="Arial" charset="0"/>
                <a:cs typeface="Arial" charset="0"/>
              </a:rPr>
              <a:t>It must be connected along some edge</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6383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256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6116638" y="4221164"/>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3153544972"/>
              </p:ext>
            </p:extLst>
          </p:nvPr>
        </p:nvGraphicFramePr>
        <p:xfrm>
          <a:off x="5613507" y="245623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2560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3507" y="245623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164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CFADA3D-C89E-41F5-ACB0-4A490DEA1DAF}"/>
              </a:ext>
            </a:extLst>
          </p:cNvPr>
          <p:cNvSpPr>
            <a:spLocks noGrp="1"/>
          </p:cNvSpPr>
          <p:nvPr>
            <p:ph type="title"/>
          </p:nvPr>
        </p:nvSpPr>
        <p:spPr/>
        <p:txBody>
          <a:bodyPr/>
          <a:lstStyle/>
          <a:p>
            <a:r>
              <a:rPr lang="en-CA" altLang="en-US" dirty="0">
                <a:cs typeface="Arial" charset="0"/>
              </a:rPr>
              <a:t>Motivation for Prim’s algorithm</a:t>
            </a:r>
          </a:p>
        </p:txBody>
      </p:sp>
      <p:sp>
        <p:nvSpPr>
          <p:cNvPr id="26627" name="Content Placeholder 2"/>
          <p:cNvSpPr>
            <a:spLocks noGrp="1"/>
          </p:cNvSpPr>
          <p:nvPr>
            <p:ph idx="1"/>
          </p:nvPr>
        </p:nvSpPr>
        <p:spPr/>
        <p:txBody>
          <a:bodyPr>
            <a:normAutofit/>
          </a:bodyPr>
          <a:lstStyle/>
          <a:p>
            <a:pPr>
              <a:buFont typeface="Arial" charset="0"/>
              <a:buNone/>
            </a:pPr>
            <a:r>
              <a:rPr lang="en-CA" altLang="en-US" sz="2400" dirty="0">
                <a:solidFill>
                  <a:schemeClr val="accent3"/>
                </a:solidFill>
                <a:latin typeface="Arial" charset="0"/>
                <a:cs typeface="Arial" charset="0"/>
              </a:rPr>
              <a:t>Proof: </a:t>
            </a:r>
            <a:r>
              <a:rPr lang="en-CA" altLang="en-US" sz="2400" dirty="0">
                <a:latin typeface="Arial" charset="0"/>
                <a:cs typeface="Arial" charset="0"/>
              </a:rPr>
              <a:t>Let </a:t>
            </a:r>
            <a:r>
              <a:rPr lang="en-CA" altLang="en-US" sz="2400" i="1" dirty="0">
                <a:latin typeface="Times New Roman" pitchFamily="18" charset="0"/>
                <a:cs typeface="Times New Roman" pitchFamily="18" charset="0"/>
              </a:rPr>
              <a:t>w</a:t>
            </a:r>
            <a:r>
              <a:rPr lang="en-CA" altLang="en-US" sz="2400" dirty="0">
                <a:latin typeface="Arial" charset="0"/>
                <a:cs typeface="Arial" charset="0"/>
              </a:rPr>
              <a:t> be the weight of this minimum spanning tree</a:t>
            </a:r>
          </a:p>
          <a:p>
            <a:pPr lvl="1"/>
            <a:r>
              <a:rPr lang="en-CA" altLang="en-US" sz="2000" dirty="0">
                <a:latin typeface="Arial" charset="0"/>
                <a:cs typeface="Arial" charset="0"/>
              </a:rPr>
              <a:t>Recall, however, that when we chose to add </a:t>
            </a:r>
            <a:r>
              <a:rPr lang="en-CA" altLang="en-US" sz="2000" i="1" dirty="0" err="1">
                <a:latin typeface="Times New Roman" pitchFamily="18" charset="0"/>
                <a:cs typeface="Times New Roman" pitchFamily="18" charset="0"/>
              </a:rPr>
              <a:t>v</a:t>
            </a:r>
            <a:r>
              <a:rPr lang="en-CA" altLang="en-US" sz="2000" i="1" baseline="-25000" dirty="0" err="1">
                <a:latin typeface="Times New Roman" pitchFamily="18" charset="0"/>
                <a:cs typeface="Times New Roman" pitchFamily="18" charset="0"/>
              </a:rPr>
              <a:t>k</a:t>
            </a:r>
            <a:r>
              <a:rPr lang="en-CA" altLang="en-US" sz="2000" baseline="-25000" dirty="0">
                <a:latin typeface="Times New Roman" pitchFamily="18" charset="0"/>
                <a:cs typeface="Times New Roman" pitchFamily="18" charset="0"/>
              </a:rPr>
              <a:t> + 1</a:t>
            </a:r>
            <a:r>
              <a:rPr lang="en-CA" altLang="en-US" sz="2000" dirty="0">
                <a:latin typeface="Arial" charset="0"/>
                <a:cs typeface="Arial" charset="0"/>
              </a:rPr>
              <a:t>, it was because </a:t>
            </a:r>
            <a:r>
              <a:rPr lang="en-CA" altLang="en-US" sz="2000" i="1" dirty="0">
                <a:latin typeface="Times New Roman" pitchFamily="18" charset="0"/>
                <a:cs typeface="Times New Roman" pitchFamily="18" charset="0"/>
              </a:rPr>
              <a:t>e</a:t>
            </a:r>
            <a:r>
              <a:rPr lang="en-CA" altLang="en-US" sz="2000" i="1" baseline="-25000" dirty="0">
                <a:latin typeface="Times New Roman" pitchFamily="18" charset="0"/>
                <a:cs typeface="Times New Roman" pitchFamily="18" charset="0"/>
              </a:rPr>
              <a:t>k</a:t>
            </a:r>
            <a:r>
              <a:rPr lang="en-CA" altLang="en-US" sz="2000" baseline="-25000" dirty="0">
                <a:latin typeface="Times New Roman" pitchFamily="18" charset="0"/>
                <a:cs typeface="Times New Roman" pitchFamily="18" charset="0"/>
              </a:rPr>
              <a:t> </a:t>
            </a:r>
            <a:r>
              <a:rPr lang="en-CA" altLang="en-US" sz="2000" dirty="0">
                <a:latin typeface="Arial" charset="0"/>
                <a:cs typeface="Arial" charset="0"/>
              </a:rPr>
              <a:t>was the edge connecting an adjacent vertex with least weight</a:t>
            </a:r>
          </a:p>
          <a:p>
            <a:pPr lvl="1"/>
            <a:r>
              <a:rPr lang="en-CA" altLang="en-US" sz="2000" dirty="0">
                <a:latin typeface="Arial" charset="0"/>
                <a:cs typeface="Arial" charset="0"/>
              </a:rPr>
              <a:t>Therefore                  where </a:t>
            </a:r>
            <a:r>
              <a:rPr lang="en-CA" altLang="en-US" sz="2000" dirty="0">
                <a:latin typeface="Times New Roman" pitchFamily="18" charset="0"/>
                <a:cs typeface="Times New Roman" pitchFamily="18" charset="0"/>
              </a:rPr>
              <a:t>|</a:t>
            </a:r>
            <a:r>
              <a:rPr lang="en-CA" altLang="en-US" sz="2000" i="1" dirty="0">
                <a:latin typeface="Times New Roman" pitchFamily="18" charset="0"/>
                <a:cs typeface="Times New Roman" pitchFamily="18" charset="0"/>
              </a:rPr>
              <a:t>e</a:t>
            </a:r>
            <a:r>
              <a:rPr lang="en-CA" altLang="en-US" sz="2000" dirty="0">
                <a:latin typeface="Times New Roman" pitchFamily="18" charset="0"/>
                <a:cs typeface="Times New Roman" pitchFamily="18" charset="0"/>
              </a:rPr>
              <a:t>|</a:t>
            </a:r>
            <a:r>
              <a:rPr lang="en-CA" altLang="en-US" sz="2000" dirty="0">
                <a:latin typeface="Arial" charset="0"/>
                <a:cs typeface="Arial" charset="0"/>
              </a:rPr>
              <a:t> represents the weight of the edge </a:t>
            </a:r>
            <a:r>
              <a:rPr lang="en-CA" altLang="en-US" sz="2000" i="1" dirty="0">
                <a:latin typeface="Times New Roman" pitchFamily="18" charset="0"/>
                <a:cs typeface="Times New Roman" pitchFamily="18" charset="0"/>
              </a:rPr>
              <a:t>e</a:t>
            </a:r>
            <a:r>
              <a:rPr lang="en-CA" altLang="en-US" sz="2000" dirty="0">
                <a:latin typeface="Arial" charset="0"/>
                <a:cs typeface="Arial" charset="0"/>
              </a:rPr>
              <a:t>    </a:t>
            </a:r>
          </a:p>
          <a:p>
            <a:pPr>
              <a:buFont typeface="Arial" charset="0"/>
              <a:buNone/>
            </a:pPr>
            <a:endParaRPr lang="en-CA" altLang="en-US" sz="2400"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6116638" y="4221164"/>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6383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266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extLst>
              <p:ext uri="{D42A27DB-BD31-4B8C-83A1-F6EECF244321}">
                <p14:modId xmlns:p14="http://schemas.microsoft.com/office/powerpoint/2010/main" val="3844643899"/>
              </p:ext>
            </p:extLst>
          </p:nvPr>
        </p:nvGraphicFramePr>
        <p:xfrm>
          <a:off x="6601568" y="2370138"/>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2663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568" y="2370138"/>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extLst>
              <p:ext uri="{D42A27DB-BD31-4B8C-83A1-F6EECF244321}">
                <p14:modId xmlns:p14="http://schemas.microsoft.com/office/powerpoint/2010/main" val="1481968198"/>
              </p:ext>
            </p:extLst>
          </p:nvPr>
        </p:nvGraphicFramePr>
        <p:xfrm>
          <a:off x="2354053" y="2688484"/>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2663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4053" y="2688484"/>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7607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70C82DB5-B7E3-426D-BE47-25B2AAE501E3}"/>
              </a:ext>
            </a:extLst>
          </p:cNvPr>
          <p:cNvSpPr>
            <a:spLocks noGrp="1"/>
          </p:cNvSpPr>
          <p:nvPr>
            <p:ph type="title"/>
          </p:nvPr>
        </p:nvSpPr>
        <p:spPr/>
        <p:txBody>
          <a:bodyPr/>
          <a:lstStyle/>
          <a:p>
            <a:r>
              <a:rPr lang="en-CA" altLang="en-US" dirty="0">
                <a:cs typeface="Arial" charset="0"/>
              </a:rPr>
              <a:t>Motivation for Prim’s algorithm</a:t>
            </a:r>
          </a:p>
        </p:txBody>
      </p:sp>
      <p:sp>
        <p:nvSpPr>
          <p:cNvPr id="27652" name="Content Placeholder 2"/>
          <p:cNvSpPr>
            <a:spLocks noGrp="1"/>
          </p:cNvSpPr>
          <p:nvPr>
            <p:ph idx="1"/>
          </p:nvPr>
        </p:nvSpPr>
        <p:spPr/>
        <p:txBody>
          <a:bodyPr>
            <a:normAutofit/>
          </a:bodyPr>
          <a:lstStyle/>
          <a:p>
            <a:pPr>
              <a:buFont typeface="Arial" charset="0"/>
              <a:buNone/>
            </a:pPr>
            <a:r>
              <a:rPr lang="en-CA" altLang="en-US" sz="2400" dirty="0">
                <a:solidFill>
                  <a:schemeClr val="accent3"/>
                </a:solidFill>
                <a:latin typeface="Arial" charset="0"/>
                <a:cs typeface="Arial" charset="0"/>
              </a:rPr>
              <a:t>Proof: </a:t>
            </a:r>
            <a:r>
              <a:rPr lang="en-CA" altLang="en-US" sz="2400" dirty="0">
                <a:latin typeface="Arial" charset="0"/>
                <a:cs typeface="Arial" charset="0"/>
              </a:rPr>
              <a:t>Consider, however, suppose we swap edges and instead choose to include </a:t>
            </a:r>
            <a:r>
              <a:rPr lang="en-CA" altLang="en-US" sz="2400" i="1" dirty="0">
                <a:latin typeface="Times New Roman" pitchFamily="18" charset="0"/>
                <a:cs typeface="Times New Roman" pitchFamily="18" charset="0"/>
              </a:rPr>
              <a:t>e</a:t>
            </a:r>
            <a:r>
              <a:rPr lang="en-CA" altLang="en-US" sz="2400" i="1" baseline="-25000" dirty="0">
                <a:latin typeface="Times New Roman" pitchFamily="18" charset="0"/>
                <a:cs typeface="Times New Roman" pitchFamily="18" charset="0"/>
              </a:rPr>
              <a:t>k</a:t>
            </a:r>
            <a:r>
              <a:rPr lang="en-CA" altLang="en-US" sz="2400" dirty="0">
                <a:latin typeface="Arial" charset="0"/>
                <a:cs typeface="Arial" charset="0"/>
              </a:rPr>
              <a:t>  and exclude </a:t>
            </a:r>
          </a:p>
          <a:p>
            <a:pPr lvl="1"/>
            <a:r>
              <a:rPr lang="en-CA" altLang="en-US" sz="2000" dirty="0">
                <a:latin typeface="Arial" charset="0"/>
                <a:cs typeface="Arial" charset="0"/>
              </a:rPr>
              <a:t>The result is still a minimum spanning tree, but the weight is now</a:t>
            </a:r>
          </a:p>
        </p:txBody>
      </p:sp>
      <p:sp>
        <p:nvSpPr>
          <p:cNvPr id="27653" name="Rectangle 10"/>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6116639" y="4221164"/>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6383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27655"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894630087"/>
              </p:ext>
            </p:extLst>
          </p:nvPr>
        </p:nvGraphicFramePr>
        <p:xfrm>
          <a:off x="8482754" y="2389734"/>
          <a:ext cx="1765299" cy="405854"/>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27656"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2754" y="2389734"/>
                        <a:ext cx="1765299" cy="405854"/>
                      </a:xfrm>
                      <a:prstGeom prst="rect">
                        <a:avLst/>
                      </a:prstGeom>
                      <a:noFill/>
                      <a:ln>
                        <a:noFill/>
                      </a:ln>
                      <a:effec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496368469"/>
              </p:ext>
            </p:extLst>
          </p:nvPr>
        </p:nvGraphicFramePr>
        <p:xfrm>
          <a:off x="4103053" y="2065867"/>
          <a:ext cx="234827" cy="33919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2765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3053" y="2065867"/>
                        <a:ext cx="234827" cy="3391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80724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D4F8C96E-A8FB-49A5-9724-8540054C75F8}"/>
              </a:ext>
            </a:extLst>
          </p:cNvPr>
          <p:cNvSpPr>
            <a:spLocks noGrp="1"/>
          </p:cNvSpPr>
          <p:nvPr>
            <p:ph type="title"/>
          </p:nvPr>
        </p:nvSpPr>
        <p:spPr/>
        <p:txBody>
          <a:bodyPr/>
          <a:lstStyle/>
          <a:p>
            <a:r>
              <a:rPr lang="en-CA" altLang="en-US" dirty="0">
                <a:cs typeface="Arial" charset="0"/>
              </a:rPr>
              <a:t>Motivation for Prim’s algorithm</a:t>
            </a:r>
          </a:p>
        </p:txBody>
      </p:sp>
      <p:sp>
        <p:nvSpPr>
          <p:cNvPr id="28676" name="Content Placeholder 2"/>
          <p:cNvSpPr>
            <a:spLocks noGrp="1"/>
          </p:cNvSpPr>
          <p:nvPr>
            <p:ph idx="1"/>
          </p:nvPr>
        </p:nvSpPr>
        <p:spPr/>
        <p:txBody>
          <a:bodyPr>
            <a:normAutofit/>
          </a:bodyPr>
          <a:lstStyle/>
          <a:p>
            <a:pPr>
              <a:buFont typeface="Arial" charset="0"/>
              <a:buNone/>
            </a:pPr>
            <a:r>
              <a:rPr lang="en-CA" altLang="en-US" sz="2400" dirty="0">
                <a:solidFill>
                  <a:schemeClr val="accent3"/>
                </a:solidFill>
                <a:latin typeface="Arial" charset="0"/>
                <a:cs typeface="Arial" charset="0"/>
              </a:rPr>
              <a:t>Proof: </a:t>
            </a:r>
            <a:r>
              <a:rPr lang="en-CA" altLang="en-US" sz="2400" dirty="0">
                <a:latin typeface="Arial" charset="0"/>
                <a:cs typeface="Arial" charset="0"/>
              </a:rPr>
              <a:t>Thus, by swapping </a:t>
            </a:r>
            <a:r>
              <a:rPr lang="en-CA" altLang="en-US" sz="2400" i="1" dirty="0">
                <a:latin typeface="Times New Roman" pitchFamily="18" charset="0"/>
                <a:cs typeface="Times New Roman" pitchFamily="18" charset="0"/>
              </a:rPr>
              <a:t>e</a:t>
            </a:r>
            <a:r>
              <a:rPr lang="en-CA" altLang="en-US" sz="2400" i="1" baseline="-25000" dirty="0">
                <a:latin typeface="Times New Roman" pitchFamily="18" charset="0"/>
                <a:cs typeface="Times New Roman" pitchFamily="18" charset="0"/>
              </a:rPr>
              <a:t>k</a:t>
            </a:r>
            <a:r>
              <a:rPr lang="en-CA" altLang="en-US" sz="2400" dirty="0">
                <a:latin typeface="Arial" charset="0"/>
                <a:cs typeface="Arial" charset="0"/>
              </a:rPr>
              <a:t> for   , we have a spanning tree that has less weight than the so-called minimum spanning tree containing </a:t>
            </a:r>
          </a:p>
          <a:p>
            <a:pPr lvl="1"/>
            <a:r>
              <a:rPr lang="en-CA" altLang="en-US" sz="2000" dirty="0">
                <a:latin typeface="Arial" charset="0"/>
                <a:cs typeface="Arial" charset="0"/>
              </a:rPr>
              <a:t>This contradicts our assumption that the spanning tree containing      was minimal</a:t>
            </a:r>
          </a:p>
          <a:p>
            <a:pPr lvl="1"/>
            <a:r>
              <a:rPr lang="en-CA" altLang="en-US" sz="2000" dirty="0">
                <a:latin typeface="Arial" charset="0"/>
                <a:cs typeface="Arial" charset="0"/>
              </a:rPr>
              <a:t>Therefore, our minimum spanning tree must contain </a:t>
            </a:r>
            <a:r>
              <a:rPr lang="en-CA" altLang="en-US" sz="2000" i="1" dirty="0">
                <a:latin typeface="Times New Roman" pitchFamily="18" charset="0"/>
                <a:cs typeface="Times New Roman" pitchFamily="18" charset="0"/>
              </a:rPr>
              <a:t>e</a:t>
            </a:r>
            <a:r>
              <a:rPr lang="en-CA" altLang="en-US" sz="2000" i="1" baseline="-25000" dirty="0">
                <a:latin typeface="Times New Roman" pitchFamily="18" charset="0"/>
                <a:cs typeface="Times New Roman" pitchFamily="18" charset="0"/>
              </a:rPr>
              <a:t>k</a:t>
            </a:r>
            <a:r>
              <a:rPr lang="en-CA" altLang="en-US" sz="2000" dirty="0">
                <a:latin typeface="Arial" charset="0"/>
                <a:cs typeface="Arial" charset="0"/>
              </a:rPr>
              <a:t> </a:t>
            </a:r>
          </a:p>
        </p:txBody>
      </p:sp>
      <p:sp>
        <p:nvSpPr>
          <p:cNvPr id="28677" name="Rectangle 10"/>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6116638" y="4221164"/>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6383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2867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extLst>
              <p:ext uri="{D42A27DB-BD31-4B8C-83A1-F6EECF244321}">
                <p14:modId xmlns:p14="http://schemas.microsoft.com/office/powerpoint/2010/main" val="150918823"/>
              </p:ext>
            </p:extLst>
          </p:nvPr>
        </p:nvGraphicFramePr>
        <p:xfrm>
          <a:off x="5148105" y="1743164"/>
          <a:ext cx="243468" cy="352337"/>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2868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105" y="1743164"/>
                        <a:ext cx="243468" cy="352337"/>
                      </a:xfrm>
                      <a:prstGeom prst="rect">
                        <a:avLst/>
                      </a:prstGeom>
                      <a:noFill/>
                      <a:ln>
                        <a:noFill/>
                      </a:ln>
                      <a:effectLst/>
                    </p:spPr>
                  </p:pic>
                </p:oleObj>
              </mc:Fallback>
            </mc:AlternateContent>
          </a:graphicData>
        </a:graphic>
      </p:graphicFrame>
      <p:graphicFrame>
        <p:nvGraphicFramePr>
          <p:cNvPr id="28681" name="Object 5"/>
          <p:cNvGraphicFramePr>
            <a:graphicFrameLocks noChangeAspect="1"/>
          </p:cNvGraphicFramePr>
          <p:nvPr>
            <p:extLst>
              <p:ext uri="{D42A27DB-BD31-4B8C-83A1-F6EECF244321}">
                <p14:modId xmlns:p14="http://schemas.microsoft.com/office/powerpoint/2010/main" val="354693371"/>
              </p:ext>
            </p:extLst>
          </p:nvPr>
        </p:nvGraphicFramePr>
        <p:xfrm>
          <a:off x="9116219" y="2064687"/>
          <a:ext cx="243468" cy="35233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2868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6219" y="2064687"/>
                        <a:ext cx="243468" cy="352335"/>
                      </a:xfrm>
                      <a:prstGeom prst="rect">
                        <a:avLst/>
                      </a:prstGeom>
                      <a:noFill/>
                      <a:ln>
                        <a:noFill/>
                      </a:ln>
                      <a:effec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47664899"/>
              </p:ext>
            </p:extLst>
          </p:nvPr>
        </p:nvGraphicFramePr>
        <p:xfrm>
          <a:off x="8587318" y="2436729"/>
          <a:ext cx="218016" cy="316740"/>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286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7318" y="2436729"/>
                        <a:ext cx="218016" cy="31674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3288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3176589"/>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dirty="0">
                <a:cs typeface="Arial" charset="0"/>
              </a:rPr>
              <a:t>Strategy</a:t>
            </a:r>
          </a:p>
        </p:txBody>
      </p:sp>
      <p:sp>
        <p:nvSpPr>
          <p:cNvPr id="29700" name="Content Placeholder 2"/>
          <p:cNvSpPr>
            <a:spLocks noGrp="1"/>
          </p:cNvSpPr>
          <p:nvPr>
            <p:ph idx="1"/>
          </p:nvPr>
        </p:nvSpPr>
        <p:spPr/>
        <p:txBody>
          <a:bodyPr>
            <a:normAutofit/>
          </a:bodyPr>
          <a:lstStyle/>
          <a:p>
            <a:pPr>
              <a:buFont typeface="Arial" charset="0"/>
              <a:buNone/>
            </a:pPr>
            <a:r>
              <a:rPr lang="en-CA" altLang="en-US" sz="2400" dirty="0">
                <a:latin typeface="Arial" charset="0"/>
                <a:cs typeface="Arial" charset="0"/>
              </a:rPr>
              <a:t>Recall that we did not prescribe the value of </a:t>
            </a:r>
            <a:r>
              <a:rPr lang="en-CA" altLang="en-US" sz="2400" i="1" dirty="0">
                <a:latin typeface="Times New Roman" pitchFamily="18" charset="0"/>
                <a:cs typeface="Times New Roman" pitchFamily="18" charset="0"/>
              </a:rPr>
              <a:t>k</a:t>
            </a:r>
            <a:r>
              <a:rPr lang="en-CA" altLang="en-US" sz="2400" dirty="0">
                <a:latin typeface="Arial" charset="0"/>
                <a:cs typeface="Arial" charset="0"/>
              </a:rPr>
              <a:t>, and thus, </a:t>
            </a:r>
            <a:r>
              <a:rPr lang="en-CA" altLang="en-US" sz="2400" i="1" dirty="0">
                <a:latin typeface="Times New Roman" pitchFamily="18" charset="0"/>
                <a:cs typeface="Times New Roman" pitchFamily="18" charset="0"/>
              </a:rPr>
              <a:t>k</a:t>
            </a:r>
            <a:r>
              <a:rPr lang="en-CA" altLang="en-US" sz="2400" dirty="0">
                <a:latin typeface="Arial" charset="0"/>
                <a:cs typeface="Arial" charset="0"/>
              </a:rPr>
              <a:t> could be any value, including </a:t>
            </a:r>
            <a:r>
              <a:rPr lang="en-CA" altLang="en-US" sz="2400" i="1" dirty="0">
                <a:latin typeface="Times New Roman" pitchFamily="18" charset="0"/>
                <a:cs typeface="Times New Roman" pitchFamily="18" charset="0"/>
              </a:rPr>
              <a:t>k</a:t>
            </a:r>
            <a:r>
              <a:rPr lang="en-CA" altLang="en-US" sz="2400" dirty="0">
                <a:latin typeface="Times New Roman" pitchFamily="18" charset="0"/>
                <a:cs typeface="Times New Roman" pitchFamily="18" charset="0"/>
              </a:rPr>
              <a:t> = 1</a:t>
            </a:r>
          </a:p>
        </p:txBody>
      </p:sp>
      <p:sp>
        <p:nvSpPr>
          <p:cNvPr id="29701" name="Rectangle 10"/>
          <p:cNvSpPr>
            <a:spLocks noChangeArrowheads="1"/>
          </p:cNvSpPr>
          <p:nvPr/>
        </p:nvSpPr>
        <p:spPr bwMode="auto">
          <a:xfrm>
            <a:off x="6248401" y="398462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6116638" y="4221164"/>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6383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2970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1754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cs typeface="Arial" charset="0"/>
              </a:rPr>
              <a:t>Prim’s Algorithm</a:t>
            </a:r>
          </a:p>
        </p:txBody>
      </p:sp>
      <p:sp>
        <p:nvSpPr>
          <p:cNvPr id="233475"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Associate with each vertex three items of data:</a:t>
            </a:r>
          </a:p>
          <a:p>
            <a:pPr lvl="1"/>
            <a:r>
              <a:rPr lang="en-US" altLang="en-US" sz="2000" dirty="0">
                <a:latin typeface="Arial" charset="0"/>
                <a:cs typeface="Arial" charset="0"/>
              </a:rPr>
              <a:t>A Boolean flag indicating if the vertex has been visited,</a:t>
            </a:r>
          </a:p>
          <a:p>
            <a:pPr lvl="1"/>
            <a:r>
              <a:rPr lang="en-US" altLang="en-US" sz="2000" dirty="0">
                <a:latin typeface="Arial" charset="0"/>
                <a:cs typeface="Arial" charset="0"/>
              </a:rPr>
              <a:t>The minimum distance to the partially constructed tree, and</a:t>
            </a:r>
          </a:p>
          <a:p>
            <a:pPr lvl="1"/>
            <a:r>
              <a:rPr lang="en-US" altLang="en-US" sz="2000" dirty="0">
                <a:latin typeface="Arial" charset="0"/>
                <a:cs typeface="Arial" charset="0"/>
              </a:rPr>
              <a:t>A pointer to that vertex which will form the parent node in the resulting tree</a:t>
            </a:r>
          </a:p>
          <a:p>
            <a:pPr>
              <a:buFont typeface="Arial" charset="0"/>
              <a:buNone/>
            </a:pPr>
            <a:endParaRPr lang="en-US" altLang="en-US" sz="2400" dirty="0">
              <a:latin typeface="Arial" charset="0"/>
              <a:cs typeface="Arial" charset="0"/>
            </a:endParaRPr>
          </a:p>
        </p:txBody>
      </p:sp>
      <p:sp>
        <p:nvSpPr>
          <p:cNvPr id="2" name="Footer Placeholder 1">
            <a:extLst>
              <a:ext uri="{FF2B5EF4-FFF2-40B4-BE49-F238E27FC236}">
                <a16:creationId xmlns:a16="http://schemas.microsoft.com/office/drawing/2014/main" id="{8B3BE925-8EA8-16E8-9DB5-A2346806D8D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33F1EF3-FD2B-3088-5DCB-4490B68D94AC}"/>
              </a:ext>
            </a:extLst>
          </p:cNvPr>
          <p:cNvSpPr>
            <a:spLocks noGrp="1"/>
          </p:cNvSpPr>
          <p:nvPr>
            <p:ph type="sldNum" sz="quarter" idx="11"/>
          </p:nvPr>
        </p:nvSpPr>
        <p:spPr/>
        <p:txBody>
          <a:bodyPr/>
          <a:lstStyle/>
          <a:p>
            <a:fld id="{009375D7-070A-4959-9224-FB5E66F2B1B3}" type="slidenum">
              <a:rPr lang="en-AU" smtClean="0"/>
              <a:pPr/>
              <a:t>28</a:t>
            </a:fld>
            <a:endParaRPr lang="en-AU" dirty="0"/>
          </a:p>
        </p:txBody>
      </p:sp>
    </p:spTree>
    <p:extLst>
      <p:ext uri="{BB962C8B-B14F-4D97-AF65-F5344CB8AC3E}">
        <p14:creationId xmlns:p14="http://schemas.microsoft.com/office/powerpoint/2010/main" val="482081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a:cs typeface="Arial" charset="0"/>
              </a:rPr>
              <a:t>Prim’s Algorithm</a:t>
            </a:r>
          </a:p>
        </p:txBody>
      </p:sp>
      <p:sp>
        <p:nvSpPr>
          <p:cNvPr id="281603" name="Rectangle 3"/>
          <p:cNvSpPr>
            <a:spLocks noGrp="1" noChangeArrowheads="1"/>
          </p:cNvSpPr>
          <p:nvPr>
            <p:ph idx="1"/>
          </p:nvPr>
        </p:nvSpPr>
        <p:spPr/>
        <p:txBody>
          <a:bodyPr>
            <a:normAutofit/>
          </a:bodyPr>
          <a:lstStyle/>
          <a:p>
            <a:pPr>
              <a:buFont typeface="Arial" charset="0"/>
              <a:buNone/>
            </a:pPr>
            <a:r>
              <a:rPr lang="en-US" altLang="en-US" dirty="0">
                <a:latin typeface="Arial" charset="0"/>
                <a:cs typeface="Arial" charset="0"/>
              </a:rPr>
              <a:t>Initialization:</a:t>
            </a:r>
          </a:p>
          <a:p>
            <a:pPr lvl="1"/>
            <a:r>
              <a:rPr lang="en-US" altLang="en-US" dirty="0">
                <a:latin typeface="Arial" charset="0"/>
                <a:cs typeface="Arial" charset="0"/>
              </a:rPr>
              <a:t>Select a root node and set its distance as 0</a:t>
            </a:r>
          </a:p>
          <a:p>
            <a:pPr lvl="1"/>
            <a:r>
              <a:rPr lang="en-US" altLang="en-US" dirty="0">
                <a:latin typeface="Arial" charset="0"/>
                <a:cs typeface="Arial" charset="0"/>
              </a:rPr>
              <a:t>Set the distance to all other vertices as ∞ </a:t>
            </a:r>
          </a:p>
          <a:p>
            <a:pPr lvl="1"/>
            <a:r>
              <a:rPr lang="en-US" altLang="en-US" dirty="0">
                <a:latin typeface="Arial" charset="0"/>
                <a:cs typeface="Arial" charset="0"/>
              </a:rPr>
              <a:t>Set all vertices to being unvisited</a:t>
            </a:r>
          </a:p>
          <a:p>
            <a:pPr lvl="1"/>
            <a:r>
              <a:rPr lang="en-US" altLang="en-US" dirty="0">
                <a:latin typeface="Arial" charset="0"/>
                <a:cs typeface="Arial" charset="0"/>
              </a:rPr>
              <a:t>Set the parent pointer of all vertices to 0</a:t>
            </a:r>
          </a:p>
        </p:txBody>
      </p:sp>
      <p:sp>
        <p:nvSpPr>
          <p:cNvPr id="4" name="Rectangle 3">
            <a:extLst>
              <a:ext uri="{FF2B5EF4-FFF2-40B4-BE49-F238E27FC236}">
                <a16:creationId xmlns:a16="http://schemas.microsoft.com/office/drawing/2014/main" id="{1D72FF1F-46DC-461A-9F3F-AC4E78DAAB7D}"/>
              </a:ext>
            </a:extLst>
          </p:cNvPr>
          <p:cNvSpPr txBox="1">
            <a:spLocks noChangeArrowheads="1"/>
          </p:cNvSpPr>
          <p:nvPr/>
        </p:nvSpPr>
        <p:spPr bwMode="auto">
          <a:xfrm>
            <a:off x="1981199" y="3717033"/>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altLang="en-US">
                <a:latin typeface="Arial" charset="0"/>
                <a:cs typeface="Arial" charset="0"/>
              </a:rPr>
              <a:t>	Iterate while there exists an unvisited vertex with distance &lt; ∞</a:t>
            </a:r>
          </a:p>
          <a:p>
            <a:pPr lvl="1"/>
            <a:r>
              <a:rPr lang="en-US" altLang="en-US">
                <a:latin typeface="Arial" charset="0"/>
                <a:cs typeface="Arial" charset="0"/>
              </a:rPr>
              <a:t>Select that unvisited vertex with minimum distance</a:t>
            </a:r>
          </a:p>
          <a:p>
            <a:pPr lvl="1"/>
            <a:r>
              <a:rPr lang="en-US" altLang="en-US">
                <a:latin typeface="Arial" charset="0"/>
                <a:cs typeface="Arial" charset="0"/>
              </a:rPr>
              <a:t>Mark that vertex as having been visited</a:t>
            </a:r>
          </a:p>
          <a:p>
            <a:pPr lvl="1"/>
            <a:r>
              <a:rPr lang="en-US" altLang="en-US">
                <a:latin typeface="Arial" charset="0"/>
                <a:cs typeface="Arial" charset="0"/>
              </a:rPr>
              <a:t>For each adjacent vertex, if the weight of the connecting edge is less than the current distance to that vertex:</a:t>
            </a:r>
          </a:p>
          <a:p>
            <a:pPr lvl="2"/>
            <a:r>
              <a:rPr lang="en-US" altLang="en-US">
                <a:latin typeface="Arial" charset="0"/>
                <a:cs typeface="Arial" charset="0"/>
              </a:rPr>
              <a:t>Update the distance to equal the weight of the edge</a:t>
            </a:r>
          </a:p>
          <a:p>
            <a:pPr lvl="2"/>
            <a:r>
              <a:rPr lang="en-US" altLang="en-US">
                <a:latin typeface="Arial" charset="0"/>
                <a:cs typeface="Arial" charset="0"/>
              </a:rPr>
              <a:t>Set the current vertex as the parent of the adjacent vertex</a:t>
            </a:r>
          </a:p>
          <a:p>
            <a:pPr lvl="1"/>
            <a:endParaRPr lang="en-US" altLang="en-US">
              <a:latin typeface="Arial" charset="0"/>
              <a:cs typeface="Arial" charset="0"/>
            </a:endParaRPr>
          </a:p>
          <a:p>
            <a:endParaRPr lang="en-US" altLang="en-US" dirty="0">
              <a:latin typeface="Arial" charset="0"/>
              <a:cs typeface="Arial" charset="0"/>
            </a:endParaRPr>
          </a:p>
        </p:txBody>
      </p:sp>
      <p:sp>
        <p:nvSpPr>
          <p:cNvPr id="2" name="Footer Placeholder 1">
            <a:extLst>
              <a:ext uri="{FF2B5EF4-FFF2-40B4-BE49-F238E27FC236}">
                <a16:creationId xmlns:a16="http://schemas.microsoft.com/office/drawing/2014/main" id="{E07CA389-B914-28AD-6B85-3261BF7BB2F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790658A-F605-16E3-6BF5-ECCCB1F426B3}"/>
              </a:ext>
            </a:extLst>
          </p:cNvPr>
          <p:cNvSpPr>
            <a:spLocks noGrp="1"/>
          </p:cNvSpPr>
          <p:nvPr>
            <p:ph type="sldNum" sz="quarter" idx="11"/>
          </p:nvPr>
        </p:nvSpPr>
        <p:spPr/>
        <p:txBody>
          <a:bodyPr/>
          <a:lstStyle/>
          <a:p>
            <a:fld id="{009375D7-070A-4959-9224-FB5E66F2B1B3}" type="slidenum">
              <a:rPr lang="en-AU" smtClean="0"/>
              <a:pPr/>
              <a:t>29</a:t>
            </a:fld>
            <a:endParaRPr lang="en-AU" dirty="0"/>
          </a:p>
        </p:txBody>
      </p:sp>
    </p:spTree>
    <p:extLst>
      <p:ext uri="{BB962C8B-B14F-4D97-AF65-F5344CB8AC3E}">
        <p14:creationId xmlns:p14="http://schemas.microsoft.com/office/powerpoint/2010/main" val="252856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Minimum Spanning Tree</a:t>
            </a:r>
          </a:p>
        </p:txBody>
      </p:sp>
      <p:sp>
        <p:nvSpPr>
          <p:cNvPr id="1024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In this topic, we will</a:t>
            </a:r>
          </a:p>
          <a:p>
            <a:pPr lvl="1"/>
            <a:r>
              <a:rPr lang="en-US" altLang="en-US" sz="2000" dirty="0">
                <a:latin typeface="Arial" charset="0"/>
                <a:cs typeface="Arial" charset="0"/>
              </a:rPr>
              <a:t>Define a spanning tree</a:t>
            </a:r>
          </a:p>
          <a:p>
            <a:pPr lvl="1"/>
            <a:r>
              <a:rPr lang="en-US" altLang="en-US" sz="2000" dirty="0">
                <a:latin typeface="Arial" charset="0"/>
                <a:cs typeface="Arial" charset="0"/>
              </a:rPr>
              <a:t>Define the weight of a spanning tree in a weighted graph</a:t>
            </a:r>
          </a:p>
          <a:p>
            <a:pPr lvl="1"/>
            <a:r>
              <a:rPr lang="en-US" altLang="en-US" sz="2000" dirty="0">
                <a:latin typeface="Arial" charset="0"/>
                <a:cs typeface="Arial" charset="0"/>
              </a:rPr>
              <a:t>Define a minimum spanning tree</a:t>
            </a:r>
          </a:p>
          <a:p>
            <a:pPr lvl="1"/>
            <a:r>
              <a:rPr lang="en-US" altLang="en-US" sz="2000" dirty="0">
                <a:latin typeface="Arial" charset="0"/>
                <a:cs typeface="Arial" charset="0"/>
              </a:rPr>
              <a:t>Applications</a:t>
            </a:r>
          </a:p>
          <a:p>
            <a:pPr lvl="1"/>
            <a:r>
              <a:rPr lang="en-US" altLang="en-US" sz="2000" dirty="0">
                <a:latin typeface="Arial" charset="0"/>
                <a:cs typeface="Arial" charset="0"/>
              </a:rPr>
              <a:t>Solutions</a:t>
            </a:r>
          </a:p>
        </p:txBody>
      </p:sp>
      <p:sp>
        <p:nvSpPr>
          <p:cNvPr id="2" name="矩形 1">
            <a:extLst>
              <a:ext uri="{FF2B5EF4-FFF2-40B4-BE49-F238E27FC236}">
                <a16:creationId xmlns:a16="http://schemas.microsoft.com/office/drawing/2014/main" id="{F126876E-542C-49EA-8D9C-75BFF3EA2D7C}"/>
              </a:ext>
            </a:extLst>
          </p:cNvPr>
          <p:cNvSpPr/>
          <p:nvPr/>
        </p:nvSpPr>
        <p:spPr>
          <a:xfrm>
            <a:off x="1448634" y="4005551"/>
            <a:ext cx="8229600" cy="892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Given 5 vertices, how many undirected edges are needed at least to connect these vertices together?</a:t>
            </a:r>
            <a:endParaRPr lang="zh-CN" altLang="en-US" sz="2800" dirty="0">
              <a:solidFill>
                <a:srgbClr val="FF0000"/>
              </a:solidFill>
            </a:endParaRPr>
          </a:p>
        </p:txBody>
      </p:sp>
      <p:sp>
        <p:nvSpPr>
          <p:cNvPr id="5" name="矩形 4">
            <a:extLst>
              <a:ext uri="{FF2B5EF4-FFF2-40B4-BE49-F238E27FC236}">
                <a16:creationId xmlns:a16="http://schemas.microsoft.com/office/drawing/2014/main" id="{6D8E3F1A-B559-477A-9AF4-517DB682715F}"/>
              </a:ext>
            </a:extLst>
          </p:cNvPr>
          <p:cNvSpPr/>
          <p:nvPr/>
        </p:nvSpPr>
        <p:spPr>
          <a:xfrm>
            <a:off x="1448634" y="5201103"/>
            <a:ext cx="8229600" cy="892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Given n vertices, how many undirected edges are needed at least to connect these vertices together?</a:t>
            </a:r>
            <a:endParaRPr lang="zh-CN" altLang="en-US" sz="2800" dirty="0">
              <a:solidFill>
                <a:srgbClr val="FF0000"/>
              </a:solidFill>
            </a:endParaRPr>
          </a:p>
        </p:txBody>
      </p:sp>
      <p:sp>
        <p:nvSpPr>
          <p:cNvPr id="3" name="Footer Placeholder 2">
            <a:extLst>
              <a:ext uri="{FF2B5EF4-FFF2-40B4-BE49-F238E27FC236}">
                <a16:creationId xmlns:a16="http://schemas.microsoft.com/office/drawing/2014/main" id="{8EEC609A-9EB5-F44F-546B-1C27483F3177}"/>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5B29B59C-1AED-F5EC-AEEC-CC1EFFD27D8C}"/>
              </a:ext>
            </a:extLst>
          </p:cNvPr>
          <p:cNvSpPr>
            <a:spLocks noGrp="1"/>
          </p:cNvSpPr>
          <p:nvPr>
            <p:ph type="sldNum" sz="quarter" idx="11"/>
          </p:nvPr>
        </p:nvSpPr>
        <p:spPr/>
        <p:txBody>
          <a:bodyPr/>
          <a:lstStyle/>
          <a:p>
            <a:fld id="{009375D7-070A-4959-9224-FB5E66F2B1B3}" type="slidenum">
              <a:rPr lang="en-AU" smtClean="0"/>
              <a:pPr/>
              <a:t>3</a:t>
            </a:fld>
            <a:endParaRPr lang="en-AU" dirty="0"/>
          </a:p>
        </p:txBody>
      </p:sp>
    </p:spTree>
    <p:extLst>
      <p:ext uri="{BB962C8B-B14F-4D97-AF65-F5344CB8AC3E}">
        <p14:creationId xmlns:p14="http://schemas.microsoft.com/office/powerpoint/2010/main" val="1638985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a:cs typeface="Arial" charset="0"/>
              </a:rPr>
              <a:t>Prim’s Algorithm</a:t>
            </a:r>
          </a:p>
        </p:txBody>
      </p:sp>
      <p:sp>
        <p:nvSpPr>
          <p:cNvPr id="3686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Stopping Conditions:</a:t>
            </a:r>
          </a:p>
          <a:p>
            <a:pPr lvl="1"/>
            <a:r>
              <a:rPr lang="en-US" altLang="en-US" sz="2000" dirty="0">
                <a:latin typeface="Arial" charset="0"/>
                <a:cs typeface="Arial" charset="0"/>
              </a:rPr>
              <a:t>There are no unvisited vertices which have a distance &lt; ∞</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If all vertices have been visited, we have a spanning tree of the entire graph</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If there are vertices with distance ∞, then the graph is not connected and we only have a minimum spanning tree of the connected sub-graph containing the root</a:t>
            </a:r>
          </a:p>
        </p:txBody>
      </p:sp>
      <p:sp>
        <p:nvSpPr>
          <p:cNvPr id="2" name="Footer Placeholder 1">
            <a:extLst>
              <a:ext uri="{FF2B5EF4-FFF2-40B4-BE49-F238E27FC236}">
                <a16:creationId xmlns:a16="http://schemas.microsoft.com/office/drawing/2014/main" id="{4EC5652B-6ABB-D19B-0B27-4B3897AEE12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12DEF6A-8E30-70C6-1E4E-F5DAF345548D}"/>
              </a:ext>
            </a:extLst>
          </p:cNvPr>
          <p:cNvSpPr>
            <a:spLocks noGrp="1"/>
          </p:cNvSpPr>
          <p:nvPr>
            <p:ph type="sldNum" sz="quarter" idx="11"/>
          </p:nvPr>
        </p:nvSpPr>
        <p:spPr/>
        <p:txBody>
          <a:bodyPr/>
          <a:lstStyle/>
          <a:p>
            <a:fld id="{009375D7-070A-4959-9224-FB5E66F2B1B3}" type="slidenum">
              <a:rPr lang="en-AU" smtClean="0"/>
              <a:pPr/>
              <a:t>30</a:t>
            </a:fld>
            <a:endParaRPr lang="en-AU" dirty="0"/>
          </a:p>
        </p:txBody>
      </p:sp>
    </p:spTree>
    <p:extLst>
      <p:ext uri="{BB962C8B-B14F-4D97-AF65-F5344CB8AC3E}">
        <p14:creationId xmlns:p14="http://schemas.microsoft.com/office/powerpoint/2010/main" val="30208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dirty="0">
                <a:cs typeface="Arial" charset="0"/>
              </a:rPr>
              <a:t>Prim’s Algorithm</a:t>
            </a:r>
          </a:p>
        </p:txBody>
      </p:sp>
      <p:sp>
        <p:nvSpPr>
          <p:cNvPr id="38915" name="Rectangle 4"/>
          <p:cNvSpPr>
            <a:spLocks noGrp="1" noChangeArrowheads="1"/>
          </p:cNvSpPr>
          <p:nvPr>
            <p:ph idx="1"/>
          </p:nvPr>
        </p:nvSpPr>
        <p:spPr>
          <a:xfrm>
            <a:off x="838200" y="1691724"/>
            <a:ext cx="5297557" cy="4351338"/>
          </a:xfrm>
        </p:spPr>
        <p:txBody>
          <a:bodyPr/>
          <a:lstStyle/>
          <a:p>
            <a:pPr>
              <a:buNone/>
            </a:pPr>
            <a:r>
              <a:rPr lang="en-US" altLang="en-US" sz="2400" dirty="0">
                <a:latin typeface="Arial" charset="0"/>
                <a:cs typeface="Arial" charset="0"/>
              </a:rPr>
              <a:t>Let us find the minimum spanning tree for the following undirected weighted graph.	</a:t>
            </a:r>
          </a:p>
          <a:p>
            <a:pPr>
              <a:buFont typeface="Arial" charset="0"/>
              <a:buNone/>
            </a:pPr>
            <a:r>
              <a:rPr lang="en-US" altLang="en-US" sz="2400" dirty="0">
                <a:latin typeface="Arial" charset="0"/>
                <a:cs typeface="Arial" charset="0"/>
              </a:rPr>
              <a:t>First we set up the appropriate table and initialize it</a:t>
            </a:r>
          </a:p>
        </p:txBody>
      </p:sp>
      <p:graphicFrame>
        <p:nvGraphicFramePr>
          <p:cNvPr id="252012" name="Group 108"/>
          <p:cNvGraphicFramePr>
            <a:graphicFrameLocks noGrp="1"/>
          </p:cNvGraphicFramePr>
          <p:nvPr>
            <p:extLst>
              <p:ext uri="{D42A27DB-BD31-4B8C-83A1-F6EECF244321}">
                <p14:modId xmlns:p14="http://schemas.microsoft.com/office/powerpoint/2010/main" val="1044855611"/>
              </p:ext>
            </p:extLst>
          </p:nvPr>
        </p:nvGraphicFramePr>
        <p:xfrm>
          <a:off x="6240017" y="2433458"/>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199" y="3452031"/>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548A7E9-2608-3E5D-162D-84C17506502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BD4B5CE-66A6-E02E-E595-2CD31E1A8EFE}"/>
              </a:ext>
            </a:extLst>
          </p:cNvPr>
          <p:cNvSpPr>
            <a:spLocks noGrp="1"/>
          </p:cNvSpPr>
          <p:nvPr>
            <p:ph type="sldNum" sz="quarter" idx="11"/>
          </p:nvPr>
        </p:nvSpPr>
        <p:spPr/>
        <p:txBody>
          <a:bodyPr/>
          <a:lstStyle/>
          <a:p>
            <a:fld id="{009375D7-070A-4959-9224-FB5E66F2B1B3}" type="slidenum">
              <a:rPr lang="en-AU" smtClean="0"/>
              <a:pPr/>
              <a:t>31</a:t>
            </a:fld>
            <a:endParaRPr lang="en-AU" dirty="0"/>
          </a:p>
        </p:txBody>
      </p:sp>
    </p:spTree>
    <p:extLst>
      <p:ext uri="{BB962C8B-B14F-4D97-AF65-F5344CB8AC3E}">
        <p14:creationId xmlns:p14="http://schemas.microsoft.com/office/powerpoint/2010/main" val="107861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cs typeface="Arial" charset="0"/>
              </a:rPr>
              <a:t>Prim’s Algorithm</a:t>
            </a:r>
          </a:p>
        </p:txBody>
      </p:sp>
      <p:sp>
        <p:nvSpPr>
          <p:cNvPr id="39939"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Visiting vertex 1, we update vertices 2, 4, and 5</a:t>
            </a:r>
          </a:p>
        </p:txBody>
      </p:sp>
      <p:graphicFrame>
        <p:nvGraphicFramePr>
          <p:cNvPr id="241726" name="Group 62"/>
          <p:cNvGraphicFramePr>
            <a:graphicFrameLocks noGrp="1"/>
          </p:cNvGraphicFramePr>
          <p:nvPr/>
        </p:nvGraphicFramePr>
        <p:xfrm>
          <a:off x="6456041" y="2492897"/>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866" y="3520009"/>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837F00C-AE7C-B838-BD6E-438E5D49973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810C7BA-71A0-3F51-B2D6-5340A50A85DE}"/>
              </a:ext>
            </a:extLst>
          </p:cNvPr>
          <p:cNvSpPr>
            <a:spLocks noGrp="1"/>
          </p:cNvSpPr>
          <p:nvPr>
            <p:ph type="sldNum" sz="quarter" idx="11"/>
          </p:nvPr>
        </p:nvSpPr>
        <p:spPr/>
        <p:txBody>
          <a:bodyPr/>
          <a:lstStyle/>
          <a:p>
            <a:fld id="{009375D7-070A-4959-9224-FB5E66F2B1B3}" type="slidenum">
              <a:rPr lang="en-AU" smtClean="0"/>
              <a:pPr/>
              <a:t>32</a:t>
            </a:fld>
            <a:endParaRPr lang="en-AU" dirty="0"/>
          </a:p>
        </p:txBody>
      </p:sp>
    </p:spTree>
    <p:extLst>
      <p:ext uri="{BB962C8B-B14F-4D97-AF65-F5344CB8AC3E}">
        <p14:creationId xmlns:p14="http://schemas.microsoft.com/office/powerpoint/2010/main" val="1205723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1"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dirty="0">
                <a:cs typeface="Arial" charset="0"/>
              </a:rPr>
              <a:t>Prim’s Algorithm</a:t>
            </a:r>
          </a:p>
        </p:txBody>
      </p:sp>
      <p:sp>
        <p:nvSpPr>
          <p:cNvPr id="40964"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What these numbers really mean is that at this point, we could extend the trivial tree containing just the root node by one of the three possible children:</a:t>
            </a:r>
          </a:p>
          <a:p>
            <a:endParaRPr lang="en-US" altLang="en-US" sz="2400" dirty="0">
              <a:latin typeface="Arial" charset="0"/>
              <a:cs typeface="Arial" charset="0"/>
            </a:endParaRPr>
          </a:p>
          <a:p>
            <a:endParaRPr lang="en-US" altLang="en-US" sz="2400" dirty="0">
              <a:latin typeface="Arial" charset="0"/>
              <a:cs typeface="Arial" charset="0"/>
            </a:endParaRP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As we wish to find a </a:t>
            </a:r>
            <a:r>
              <a:rPr lang="en-US" altLang="en-US" sz="2400" i="1" dirty="0">
                <a:latin typeface="Arial" charset="0"/>
                <a:cs typeface="Arial" charset="0"/>
              </a:rPr>
              <a:t>minimum</a:t>
            </a:r>
            <a:r>
              <a:rPr lang="en-US" altLang="en-US" sz="2400" dirty="0">
                <a:latin typeface="Arial" charset="0"/>
                <a:cs typeface="Arial" charset="0"/>
              </a:rPr>
              <a:t> spanning tree, it makes sense we add that vertex with a connecting edge with least weight</a:t>
            </a:r>
          </a:p>
        </p:txBody>
      </p:sp>
      <p:sp>
        <p:nvSpPr>
          <p:cNvPr id="2" name="Footer Placeholder 1">
            <a:extLst>
              <a:ext uri="{FF2B5EF4-FFF2-40B4-BE49-F238E27FC236}">
                <a16:creationId xmlns:a16="http://schemas.microsoft.com/office/drawing/2014/main" id="{73305271-B2CA-1272-99AE-EFD08004AB7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1318505-CA36-FE70-A7FA-E77614E12F4F}"/>
              </a:ext>
            </a:extLst>
          </p:cNvPr>
          <p:cNvSpPr>
            <a:spLocks noGrp="1"/>
          </p:cNvSpPr>
          <p:nvPr>
            <p:ph type="sldNum" sz="quarter" idx="11"/>
          </p:nvPr>
        </p:nvSpPr>
        <p:spPr/>
        <p:txBody>
          <a:bodyPr/>
          <a:lstStyle/>
          <a:p>
            <a:fld id="{009375D7-070A-4959-9224-FB5E66F2B1B3}" type="slidenum">
              <a:rPr lang="en-AU" smtClean="0"/>
              <a:pPr/>
              <a:t>33</a:t>
            </a:fld>
            <a:endParaRPr lang="en-AU" dirty="0"/>
          </a:p>
        </p:txBody>
      </p:sp>
    </p:spTree>
    <p:extLst>
      <p:ext uri="{BB962C8B-B14F-4D97-AF65-F5344CB8AC3E}">
        <p14:creationId xmlns:p14="http://schemas.microsoft.com/office/powerpoint/2010/main" val="154755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cs typeface="Arial" charset="0"/>
              </a:rPr>
              <a:t>Prim’s Algorithm</a:t>
            </a:r>
          </a:p>
        </p:txBody>
      </p:sp>
      <p:sp>
        <p:nvSpPr>
          <p:cNvPr id="4198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The next unvisited vertex with minimum distance is vertex 4</a:t>
            </a:r>
          </a:p>
          <a:p>
            <a:pPr lvl="1"/>
            <a:r>
              <a:rPr lang="en-US" altLang="en-US" sz="2000" dirty="0">
                <a:latin typeface="Arial" charset="0"/>
                <a:cs typeface="Arial" charset="0"/>
              </a:rPr>
              <a:t>Update vertices 2, 7, 8</a:t>
            </a:r>
          </a:p>
          <a:p>
            <a:pPr lvl="1"/>
            <a:r>
              <a:rPr lang="en-US" altLang="en-US" sz="2000" dirty="0">
                <a:latin typeface="Arial" charset="0"/>
                <a:cs typeface="Arial" charset="0"/>
              </a:rPr>
              <a:t>Don’t update vertex 5</a:t>
            </a:r>
          </a:p>
        </p:txBody>
      </p:sp>
      <p:graphicFrame>
        <p:nvGraphicFramePr>
          <p:cNvPr id="249920" name="Group 64"/>
          <p:cNvGraphicFramePr>
            <a:graphicFrameLocks noGrp="1"/>
          </p:cNvGraphicFramePr>
          <p:nvPr/>
        </p:nvGraphicFramePr>
        <p:xfrm>
          <a:off x="6744073" y="2564905"/>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898" y="3592017"/>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3A9BDA3A-013B-27A8-9DD4-1CF3DC74220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7AEDDCD-526F-FEE3-894F-514305BE98D0}"/>
              </a:ext>
            </a:extLst>
          </p:cNvPr>
          <p:cNvSpPr>
            <a:spLocks noGrp="1"/>
          </p:cNvSpPr>
          <p:nvPr>
            <p:ph type="sldNum" sz="quarter" idx="11"/>
          </p:nvPr>
        </p:nvSpPr>
        <p:spPr/>
        <p:txBody>
          <a:bodyPr/>
          <a:lstStyle/>
          <a:p>
            <a:fld id="{009375D7-070A-4959-9224-FB5E66F2B1B3}" type="slidenum">
              <a:rPr lang="en-AU" smtClean="0"/>
              <a:pPr/>
              <a:t>34</a:t>
            </a:fld>
            <a:endParaRPr lang="en-AU" dirty="0"/>
          </a:p>
        </p:txBody>
      </p:sp>
    </p:spTree>
    <p:extLst>
      <p:ext uri="{BB962C8B-B14F-4D97-AF65-F5344CB8AC3E}">
        <p14:creationId xmlns:p14="http://schemas.microsoft.com/office/powerpoint/2010/main" val="84324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Now that we have updated all vertices adjacent to vertex 4, we can extend the tree by adding one of the edges </a:t>
            </a:r>
          </a:p>
          <a:p>
            <a:pPr lvl="1">
              <a:buFontTx/>
              <a:buNone/>
            </a:pPr>
            <a:r>
              <a:rPr lang="en-US" altLang="en-US" sz="2000" dirty="0">
                <a:latin typeface="Arial" charset="0"/>
                <a:cs typeface="Arial" charset="0"/>
              </a:rPr>
              <a:t>			(1, 5), (4, 2), (4, 7), or (4, 8)</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We add that edge with the least</a:t>
            </a:r>
            <a:br>
              <a:rPr lang="en-US" altLang="en-US" sz="2400" dirty="0">
                <a:latin typeface="Arial" charset="0"/>
                <a:cs typeface="Arial" charset="0"/>
              </a:rPr>
            </a:br>
            <a:r>
              <a:rPr lang="en-US" altLang="en-US" sz="2400" dirty="0">
                <a:latin typeface="Arial" charset="0"/>
                <a:cs typeface="Arial" charset="0"/>
              </a:rPr>
              <a:t>weight: (4, 2) </a:t>
            </a:r>
          </a:p>
        </p:txBody>
      </p:sp>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927" y="38354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dirty="0">
                <a:cs typeface="Arial" charset="0"/>
              </a:rPr>
              <a:t>Prim’s Algorithm</a:t>
            </a:r>
          </a:p>
        </p:txBody>
      </p:sp>
      <p:sp>
        <p:nvSpPr>
          <p:cNvPr id="2" name="Footer Placeholder 1">
            <a:extLst>
              <a:ext uri="{FF2B5EF4-FFF2-40B4-BE49-F238E27FC236}">
                <a16:creationId xmlns:a16="http://schemas.microsoft.com/office/drawing/2014/main" id="{BB526D61-E36C-473D-7EB0-E0AFB9EA7EE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479B29E-CC53-8A71-AD7F-81CF5FD4880F}"/>
              </a:ext>
            </a:extLst>
          </p:cNvPr>
          <p:cNvSpPr>
            <a:spLocks noGrp="1"/>
          </p:cNvSpPr>
          <p:nvPr>
            <p:ph type="sldNum" sz="quarter" idx="11"/>
          </p:nvPr>
        </p:nvSpPr>
        <p:spPr/>
        <p:txBody>
          <a:bodyPr/>
          <a:lstStyle/>
          <a:p>
            <a:fld id="{009375D7-070A-4959-9224-FB5E66F2B1B3}" type="slidenum">
              <a:rPr lang="en-AU" smtClean="0"/>
              <a:pPr/>
              <a:t>35</a:t>
            </a:fld>
            <a:endParaRPr lang="en-AU" dirty="0"/>
          </a:p>
        </p:txBody>
      </p:sp>
    </p:spTree>
    <p:extLst>
      <p:ext uri="{BB962C8B-B14F-4D97-AF65-F5344CB8AC3E}">
        <p14:creationId xmlns:p14="http://schemas.microsoft.com/office/powerpoint/2010/main" val="1405389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a:cs typeface="Arial" charset="0"/>
              </a:rPr>
              <a:t>Prim’s Algorithm</a:t>
            </a:r>
          </a:p>
        </p:txBody>
      </p:sp>
      <p:sp>
        <p:nvSpPr>
          <p:cNvPr id="44035"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Next visit vertex 2</a:t>
            </a:r>
          </a:p>
          <a:p>
            <a:pPr lvl="1"/>
            <a:r>
              <a:rPr lang="en-US" altLang="en-US" sz="2000" dirty="0">
                <a:latin typeface="Arial" charset="0"/>
                <a:cs typeface="Arial" charset="0"/>
              </a:rPr>
              <a:t>Update 3, 5, and 6</a:t>
            </a:r>
          </a:p>
        </p:txBody>
      </p:sp>
      <p:graphicFrame>
        <p:nvGraphicFramePr>
          <p:cNvPr id="242751" name="Group 63"/>
          <p:cNvGraphicFramePr>
            <a:graphicFrameLocks noGrp="1"/>
          </p:cNvGraphicFramePr>
          <p:nvPr/>
        </p:nvGraphicFramePr>
        <p:xfrm>
          <a:off x="6960792" y="2204865"/>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7" y="3231977"/>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8CEB8512-7D36-41AF-9C58-8665E27829DC}"/>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94835F6-F24A-8854-0196-3971911A6F2F}"/>
              </a:ext>
            </a:extLst>
          </p:cNvPr>
          <p:cNvSpPr>
            <a:spLocks noGrp="1"/>
          </p:cNvSpPr>
          <p:nvPr>
            <p:ph type="sldNum" sz="quarter" idx="11"/>
          </p:nvPr>
        </p:nvSpPr>
        <p:spPr/>
        <p:txBody>
          <a:bodyPr/>
          <a:lstStyle/>
          <a:p>
            <a:fld id="{009375D7-070A-4959-9224-FB5E66F2B1B3}" type="slidenum">
              <a:rPr lang="en-AU" smtClean="0"/>
              <a:pPr/>
              <a:t>36</a:t>
            </a:fld>
            <a:endParaRPr lang="en-AU" dirty="0"/>
          </a:p>
        </p:txBody>
      </p:sp>
    </p:spTree>
    <p:extLst>
      <p:ext uri="{BB962C8B-B14F-4D97-AF65-F5344CB8AC3E}">
        <p14:creationId xmlns:p14="http://schemas.microsoft.com/office/powerpoint/2010/main" val="168888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a:cs typeface="Arial" charset="0"/>
              </a:rPr>
              <a:t>Prim’s Algorithm</a:t>
            </a:r>
          </a:p>
        </p:txBody>
      </p:sp>
      <p:sp>
        <p:nvSpPr>
          <p:cNvPr id="45059"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1"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21D5E980-2877-121D-960B-2EA040029ED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D147332-905B-7553-F614-B85AEF4AD175}"/>
              </a:ext>
            </a:extLst>
          </p:cNvPr>
          <p:cNvSpPr>
            <a:spLocks noGrp="1"/>
          </p:cNvSpPr>
          <p:nvPr>
            <p:ph type="sldNum" sz="quarter" idx="11"/>
          </p:nvPr>
        </p:nvSpPr>
        <p:spPr/>
        <p:txBody>
          <a:bodyPr/>
          <a:lstStyle/>
          <a:p>
            <a:fld id="{009375D7-070A-4959-9224-FB5E66F2B1B3}" type="slidenum">
              <a:rPr lang="en-AU" smtClean="0"/>
              <a:pPr/>
              <a:t>37</a:t>
            </a:fld>
            <a:endParaRPr lang="en-AU" dirty="0"/>
          </a:p>
        </p:txBody>
      </p:sp>
    </p:spTree>
    <p:extLst>
      <p:ext uri="{BB962C8B-B14F-4D97-AF65-F5344CB8AC3E}">
        <p14:creationId xmlns:p14="http://schemas.microsoft.com/office/powerpoint/2010/main" val="437045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cs typeface="Arial" charset="0"/>
              </a:rPr>
              <a:t>Prim’s Algorithm</a:t>
            </a:r>
          </a:p>
        </p:txBody>
      </p:sp>
      <p:sp>
        <p:nvSpPr>
          <p:cNvPr id="4608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Next, we visit vertex 6:</a:t>
            </a:r>
          </a:p>
          <a:p>
            <a:pPr lvl="1"/>
            <a:r>
              <a:rPr lang="en-US" altLang="en-US" sz="2000" dirty="0">
                <a:latin typeface="Arial" charset="0"/>
                <a:cs typeface="Arial" charset="0"/>
              </a:rPr>
              <a:t>update vertices 5, 8, and 9</a:t>
            </a:r>
          </a:p>
        </p:txBody>
      </p:sp>
      <p:graphicFrame>
        <p:nvGraphicFramePr>
          <p:cNvPr id="250946" name="Group 66"/>
          <p:cNvGraphicFramePr>
            <a:graphicFrameLocks noGrp="1"/>
          </p:cNvGraphicFramePr>
          <p:nvPr/>
        </p:nvGraphicFramePr>
        <p:xfrm>
          <a:off x="6960792" y="2420889"/>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7" y="3448001"/>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1B48913-BA99-8AFD-2B93-DBFD5EBCFF0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B84694-CFC5-08C2-8386-45D71CF34BC3}"/>
              </a:ext>
            </a:extLst>
          </p:cNvPr>
          <p:cNvSpPr>
            <a:spLocks noGrp="1"/>
          </p:cNvSpPr>
          <p:nvPr>
            <p:ph type="sldNum" sz="quarter" idx="11"/>
          </p:nvPr>
        </p:nvSpPr>
        <p:spPr/>
        <p:txBody>
          <a:bodyPr/>
          <a:lstStyle/>
          <a:p>
            <a:fld id="{009375D7-070A-4959-9224-FB5E66F2B1B3}" type="slidenum">
              <a:rPr lang="en-AU" smtClean="0"/>
              <a:pPr/>
              <a:t>38</a:t>
            </a:fld>
            <a:endParaRPr lang="en-AU" dirty="0"/>
          </a:p>
        </p:txBody>
      </p:sp>
    </p:spTree>
    <p:extLst>
      <p:ext uri="{BB962C8B-B14F-4D97-AF65-F5344CB8AC3E}">
        <p14:creationId xmlns:p14="http://schemas.microsoft.com/office/powerpoint/2010/main" val="965940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cs typeface="Arial" charset="0"/>
              </a:rPr>
              <a:t>Prim’s Algorithm</a:t>
            </a:r>
          </a:p>
        </p:txBody>
      </p:sp>
      <p:sp>
        <p:nvSpPr>
          <p:cNvPr id="4710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The edge with least weight is (2, 3)</a:t>
            </a:r>
          </a:p>
          <a:p>
            <a:pPr lvl="1"/>
            <a:r>
              <a:rPr lang="en-US" altLang="en-US" sz="2000" dirty="0">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1"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53558CF-2D84-7DA5-009C-D72CDE62CD8A}"/>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D647A73-F41C-7095-AF60-4BC2A53B789E}"/>
              </a:ext>
            </a:extLst>
          </p:cNvPr>
          <p:cNvSpPr>
            <a:spLocks noGrp="1"/>
          </p:cNvSpPr>
          <p:nvPr>
            <p:ph type="sldNum" sz="quarter" idx="11"/>
          </p:nvPr>
        </p:nvSpPr>
        <p:spPr/>
        <p:txBody>
          <a:bodyPr/>
          <a:lstStyle/>
          <a:p>
            <a:fld id="{009375D7-070A-4959-9224-FB5E66F2B1B3}" type="slidenum">
              <a:rPr lang="en-AU" smtClean="0"/>
              <a:pPr/>
              <a:t>39</a:t>
            </a:fld>
            <a:endParaRPr lang="en-AU" dirty="0"/>
          </a:p>
        </p:txBody>
      </p:sp>
    </p:spTree>
    <p:extLst>
      <p:ext uri="{BB962C8B-B14F-4D97-AF65-F5344CB8AC3E}">
        <p14:creationId xmlns:p14="http://schemas.microsoft.com/office/powerpoint/2010/main" val="118582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Minimum Spanning Tree</a:t>
            </a:r>
          </a:p>
        </p:txBody>
      </p:sp>
      <p:sp>
        <p:nvSpPr>
          <p:cNvPr id="1024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In this topic, we will</a:t>
            </a:r>
          </a:p>
          <a:p>
            <a:pPr lvl="1"/>
            <a:r>
              <a:rPr lang="en-US" altLang="en-US" sz="2000" dirty="0">
                <a:latin typeface="Arial" charset="0"/>
                <a:cs typeface="Arial" charset="0"/>
              </a:rPr>
              <a:t>Define a spanning tree</a:t>
            </a:r>
          </a:p>
          <a:p>
            <a:pPr lvl="1"/>
            <a:r>
              <a:rPr lang="en-US" altLang="en-US" sz="2000" dirty="0">
                <a:latin typeface="Arial" charset="0"/>
                <a:cs typeface="Arial" charset="0"/>
              </a:rPr>
              <a:t>Define the weight of a spanning tree in a weighted graph</a:t>
            </a:r>
          </a:p>
          <a:p>
            <a:pPr lvl="1"/>
            <a:r>
              <a:rPr lang="en-US" altLang="en-US" sz="2000" dirty="0">
                <a:latin typeface="Arial" charset="0"/>
                <a:cs typeface="Arial" charset="0"/>
              </a:rPr>
              <a:t>Define a minimum spanning tree</a:t>
            </a:r>
          </a:p>
          <a:p>
            <a:pPr lvl="1"/>
            <a:r>
              <a:rPr lang="en-US" altLang="en-US" sz="2000" dirty="0">
                <a:latin typeface="Arial" charset="0"/>
                <a:cs typeface="Arial" charset="0"/>
              </a:rPr>
              <a:t>Applications</a:t>
            </a:r>
          </a:p>
          <a:p>
            <a:pPr lvl="1"/>
            <a:r>
              <a:rPr lang="en-US" altLang="en-US" sz="2000" dirty="0">
                <a:latin typeface="Arial" charset="0"/>
                <a:cs typeface="Arial" charset="0"/>
              </a:rPr>
              <a:t>Solutions</a:t>
            </a:r>
          </a:p>
        </p:txBody>
      </p:sp>
      <p:sp>
        <p:nvSpPr>
          <p:cNvPr id="2" name="矩形 1">
            <a:extLst>
              <a:ext uri="{FF2B5EF4-FFF2-40B4-BE49-F238E27FC236}">
                <a16:creationId xmlns:a16="http://schemas.microsoft.com/office/drawing/2014/main" id="{F126876E-542C-49EA-8D9C-75BFF3EA2D7C}"/>
              </a:ext>
            </a:extLst>
          </p:cNvPr>
          <p:cNvSpPr/>
          <p:nvPr/>
        </p:nvSpPr>
        <p:spPr>
          <a:xfrm>
            <a:off x="1448634" y="4005551"/>
            <a:ext cx="8229600" cy="892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Given 5 vertices, how many undirected edges are needed at least to connect these vertices together?</a:t>
            </a:r>
            <a:endParaRPr lang="zh-CN" altLang="en-US" sz="2800" dirty="0">
              <a:solidFill>
                <a:srgbClr val="FF0000"/>
              </a:solidFill>
            </a:endParaRPr>
          </a:p>
        </p:txBody>
      </p:sp>
      <p:sp>
        <p:nvSpPr>
          <p:cNvPr id="5" name="矩形 4">
            <a:extLst>
              <a:ext uri="{FF2B5EF4-FFF2-40B4-BE49-F238E27FC236}">
                <a16:creationId xmlns:a16="http://schemas.microsoft.com/office/drawing/2014/main" id="{6D8E3F1A-B559-477A-9AF4-517DB682715F}"/>
              </a:ext>
            </a:extLst>
          </p:cNvPr>
          <p:cNvSpPr/>
          <p:nvPr/>
        </p:nvSpPr>
        <p:spPr>
          <a:xfrm>
            <a:off x="1448634" y="5201103"/>
            <a:ext cx="8229600" cy="892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rPr>
              <a:t>Given n vertices, how many undirected edges are needed at least to connect these vertices together?</a:t>
            </a:r>
            <a:endParaRPr lang="zh-CN" altLang="en-US" sz="2800" dirty="0">
              <a:solidFill>
                <a:srgbClr val="FF0000"/>
              </a:solidFill>
            </a:endParaRPr>
          </a:p>
        </p:txBody>
      </p:sp>
      <p:sp>
        <p:nvSpPr>
          <p:cNvPr id="7" name="文本框 6">
            <a:extLst>
              <a:ext uri="{FF2B5EF4-FFF2-40B4-BE49-F238E27FC236}">
                <a16:creationId xmlns:a16="http://schemas.microsoft.com/office/drawing/2014/main" id="{A17B86A5-84EF-4F06-82C8-549372E68312}"/>
              </a:ext>
            </a:extLst>
          </p:cNvPr>
          <p:cNvSpPr txBox="1"/>
          <p:nvPr/>
        </p:nvSpPr>
        <p:spPr>
          <a:xfrm>
            <a:off x="9307849" y="4092346"/>
            <a:ext cx="1152128" cy="646331"/>
          </a:xfrm>
          <a:prstGeom prst="rect">
            <a:avLst/>
          </a:prstGeom>
          <a:noFill/>
        </p:spPr>
        <p:txBody>
          <a:bodyPr wrap="square">
            <a:spAutoFit/>
          </a:bodyPr>
          <a:lstStyle/>
          <a:p>
            <a:pPr lvl="1"/>
            <a:r>
              <a:rPr lang="en-US" altLang="en-US" sz="3600" dirty="0">
                <a:latin typeface="Arial" charset="0"/>
                <a:cs typeface="Arial" charset="0"/>
              </a:rPr>
              <a:t>4</a:t>
            </a:r>
          </a:p>
        </p:txBody>
      </p:sp>
      <p:sp>
        <p:nvSpPr>
          <p:cNvPr id="8" name="文本框 7">
            <a:extLst>
              <a:ext uri="{FF2B5EF4-FFF2-40B4-BE49-F238E27FC236}">
                <a16:creationId xmlns:a16="http://schemas.microsoft.com/office/drawing/2014/main" id="{D67FA308-6639-46BC-811B-674F8C76392A}"/>
              </a:ext>
            </a:extLst>
          </p:cNvPr>
          <p:cNvSpPr txBox="1"/>
          <p:nvPr/>
        </p:nvSpPr>
        <p:spPr>
          <a:xfrm>
            <a:off x="9179350" y="5324286"/>
            <a:ext cx="1573833" cy="646331"/>
          </a:xfrm>
          <a:prstGeom prst="rect">
            <a:avLst/>
          </a:prstGeom>
          <a:noFill/>
        </p:spPr>
        <p:txBody>
          <a:bodyPr wrap="square">
            <a:spAutoFit/>
          </a:bodyPr>
          <a:lstStyle/>
          <a:p>
            <a:pPr lvl="1"/>
            <a:r>
              <a:rPr lang="en-US" altLang="zh-CN" sz="3600" dirty="0">
                <a:latin typeface="Arial" charset="0"/>
                <a:cs typeface="Arial" charset="0"/>
              </a:rPr>
              <a:t>n</a:t>
            </a:r>
            <a:r>
              <a:rPr lang="en-US" altLang="en-US" sz="3600" dirty="0">
                <a:latin typeface="Arial" charset="0"/>
                <a:cs typeface="Arial" charset="0"/>
              </a:rPr>
              <a:t>-1</a:t>
            </a:r>
          </a:p>
        </p:txBody>
      </p:sp>
      <p:sp>
        <p:nvSpPr>
          <p:cNvPr id="3" name="Footer Placeholder 2">
            <a:extLst>
              <a:ext uri="{FF2B5EF4-FFF2-40B4-BE49-F238E27FC236}">
                <a16:creationId xmlns:a16="http://schemas.microsoft.com/office/drawing/2014/main" id="{8EEC609A-9EB5-F44F-546B-1C27483F3177}"/>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5B29B59C-1AED-F5EC-AEEC-CC1EFFD27D8C}"/>
              </a:ext>
            </a:extLst>
          </p:cNvPr>
          <p:cNvSpPr>
            <a:spLocks noGrp="1"/>
          </p:cNvSpPr>
          <p:nvPr>
            <p:ph type="sldNum" sz="quarter" idx="11"/>
          </p:nvPr>
        </p:nvSpPr>
        <p:spPr/>
        <p:txBody>
          <a:bodyPr/>
          <a:lstStyle/>
          <a:p>
            <a:fld id="{009375D7-070A-4959-9224-FB5E66F2B1B3}" type="slidenum">
              <a:rPr lang="en-AU" smtClean="0"/>
              <a:pPr/>
              <a:t>4</a:t>
            </a:fld>
            <a:endParaRPr lang="en-AU" dirty="0"/>
          </a:p>
        </p:txBody>
      </p:sp>
    </p:spTree>
    <p:extLst>
      <p:ext uri="{BB962C8B-B14F-4D97-AF65-F5344CB8AC3E}">
        <p14:creationId xmlns:p14="http://schemas.microsoft.com/office/powerpoint/2010/main" val="4019013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en-US" altLang="en-US" dirty="0">
                <a:cs typeface="Arial" charset="0"/>
              </a:rPr>
              <a:t>Prim’s Algorithm</a:t>
            </a:r>
          </a:p>
        </p:txBody>
      </p:sp>
      <p:sp>
        <p:nvSpPr>
          <p:cNvPr id="48130"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Next, we visit vertex 3 and update 5</a:t>
            </a:r>
          </a:p>
        </p:txBody>
      </p:sp>
      <p:graphicFrame>
        <p:nvGraphicFramePr>
          <p:cNvPr id="243778" name="Group 66"/>
          <p:cNvGraphicFramePr>
            <a:graphicFrameLocks noGrp="1"/>
          </p:cNvGraphicFramePr>
          <p:nvPr/>
        </p:nvGraphicFramePr>
        <p:xfrm>
          <a:off x="7824789" y="2781301"/>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4"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6AF65AE-77BB-C2A7-4B92-D42EA2B341A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57FCDCA-E5C5-C842-BDBD-B59279F468B9}"/>
              </a:ext>
            </a:extLst>
          </p:cNvPr>
          <p:cNvSpPr>
            <a:spLocks noGrp="1"/>
          </p:cNvSpPr>
          <p:nvPr>
            <p:ph type="sldNum" sz="quarter" idx="11"/>
          </p:nvPr>
        </p:nvSpPr>
        <p:spPr/>
        <p:txBody>
          <a:bodyPr/>
          <a:lstStyle/>
          <a:p>
            <a:fld id="{009375D7-070A-4959-9224-FB5E66F2B1B3}" type="slidenum">
              <a:rPr lang="en-AU" smtClean="0"/>
              <a:pPr/>
              <a:t>40</a:t>
            </a:fld>
            <a:endParaRPr lang="en-AU" dirty="0"/>
          </a:p>
        </p:txBody>
      </p:sp>
    </p:spTree>
    <p:extLst>
      <p:ext uri="{BB962C8B-B14F-4D97-AF65-F5344CB8AC3E}">
        <p14:creationId xmlns:p14="http://schemas.microsoft.com/office/powerpoint/2010/main" val="3921232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a:cs typeface="Arial" charset="0"/>
              </a:rPr>
              <a:t>Prim’s Algorithm</a:t>
            </a:r>
          </a:p>
        </p:txBody>
      </p:sp>
      <p:sp>
        <p:nvSpPr>
          <p:cNvPr id="49155"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7" y="2924944"/>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6BEA568-0673-E44D-F53C-35127ADB62E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E0B7B55-29D6-2083-B8CA-9E453E79BE75}"/>
              </a:ext>
            </a:extLst>
          </p:cNvPr>
          <p:cNvSpPr>
            <a:spLocks noGrp="1"/>
          </p:cNvSpPr>
          <p:nvPr>
            <p:ph type="sldNum" sz="quarter" idx="11"/>
          </p:nvPr>
        </p:nvSpPr>
        <p:spPr/>
        <p:txBody>
          <a:bodyPr/>
          <a:lstStyle/>
          <a:p>
            <a:fld id="{009375D7-070A-4959-9224-FB5E66F2B1B3}" type="slidenum">
              <a:rPr lang="en-AU" smtClean="0"/>
              <a:pPr/>
              <a:t>41</a:t>
            </a:fld>
            <a:endParaRPr lang="en-AU" dirty="0"/>
          </a:p>
        </p:txBody>
      </p:sp>
    </p:spTree>
    <p:extLst>
      <p:ext uri="{BB962C8B-B14F-4D97-AF65-F5344CB8AC3E}">
        <p14:creationId xmlns:p14="http://schemas.microsoft.com/office/powerpoint/2010/main" val="2509754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a:cs typeface="Arial" charset="0"/>
              </a:rPr>
              <a:t>Prim’s Algorithm</a:t>
            </a:r>
          </a:p>
        </p:txBody>
      </p:sp>
      <p:sp>
        <p:nvSpPr>
          <p:cNvPr id="50179"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Visiting vertex 5, we update 7, 8, 9</a:t>
            </a:r>
          </a:p>
        </p:txBody>
      </p:sp>
      <p:graphicFrame>
        <p:nvGraphicFramePr>
          <p:cNvPr id="244800" name="Group 64"/>
          <p:cNvGraphicFramePr>
            <a:graphicFrameLocks noGrp="1"/>
          </p:cNvGraphicFramePr>
          <p:nvPr/>
        </p:nvGraphicFramePr>
        <p:xfrm>
          <a:off x="6888089" y="2132857"/>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14" y="3159969"/>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691E851-3130-3991-1125-662719C9D6D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BA85C8E-4ACA-AF08-6E21-75E4E95F95D6}"/>
              </a:ext>
            </a:extLst>
          </p:cNvPr>
          <p:cNvSpPr>
            <a:spLocks noGrp="1"/>
          </p:cNvSpPr>
          <p:nvPr>
            <p:ph type="sldNum" sz="quarter" idx="11"/>
          </p:nvPr>
        </p:nvSpPr>
        <p:spPr/>
        <p:txBody>
          <a:bodyPr/>
          <a:lstStyle/>
          <a:p>
            <a:fld id="{009375D7-070A-4959-9224-FB5E66F2B1B3}" type="slidenum">
              <a:rPr lang="en-AU" smtClean="0"/>
              <a:pPr/>
              <a:t>42</a:t>
            </a:fld>
            <a:endParaRPr lang="en-AU" dirty="0"/>
          </a:p>
        </p:txBody>
      </p:sp>
    </p:spTree>
    <p:extLst>
      <p:ext uri="{BB962C8B-B14F-4D97-AF65-F5344CB8AC3E}">
        <p14:creationId xmlns:p14="http://schemas.microsoft.com/office/powerpoint/2010/main" val="1606890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a:cs typeface="Arial" charset="0"/>
              </a:rPr>
              <a:t>Prim’s Algorithm</a:t>
            </a:r>
          </a:p>
        </p:txBody>
      </p:sp>
      <p:sp>
        <p:nvSpPr>
          <p:cNvPr id="5120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At this point, there are three possible edges which we could include which will extend the tree</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1"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A288278-DC43-0587-847C-CEBC5BC1F7C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7615314F-7BFA-5721-63A7-529F2022A08A}"/>
              </a:ext>
            </a:extLst>
          </p:cNvPr>
          <p:cNvSpPr>
            <a:spLocks noGrp="1"/>
          </p:cNvSpPr>
          <p:nvPr>
            <p:ph type="sldNum" sz="quarter" idx="11"/>
          </p:nvPr>
        </p:nvSpPr>
        <p:spPr/>
        <p:txBody>
          <a:bodyPr/>
          <a:lstStyle/>
          <a:p>
            <a:fld id="{009375D7-070A-4959-9224-FB5E66F2B1B3}" type="slidenum">
              <a:rPr lang="en-AU" smtClean="0"/>
              <a:pPr/>
              <a:t>43</a:t>
            </a:fld>
            <a:endParaRPr lang="en-AU" dirty="0"/>
          </a:p>
        </p:txBody>
      </p:sp>
    </p:spTree>
    <p:extLst>
      <p:ext uri="{BB962C8B-B14F-4D97-AF65-F5344CB8AC3E}">
        <p14:creationId xmlns:p14="http://schemas.microsoft.com/office/powerpoint/2010/main" val="796541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cs typeface="Arial" charset="0"/>
              </a:rPr>
              <a:t>Prim’s Algorithm</a:t>
            </a:r>
          </a:p>
        </p:txBody>
      </p:sp>
      <p:sp>
        <p:nvSpPr>
          <p:cNvPr id="5222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Visiting vertex 8, we only update vertex 9</a:t>
            </a:r>
          </a:p>
        </p:txBody>
      </p:sp>
      <p:graphicFrame>
        <p:nvGraphicFramePr>
          <p:cNvPr id="245823" name="Group 63"/>
          <p:cNvGraphicFramePr>
            <a:graphicFrameLocks noGrp="1"/>
          </p:cNvGraphicFramePr>
          <p:nvPr/>
        </p:nvGraphicFramePr>
        <p:xfrm>
          <a:off x="7320137" y="2204865"/>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62" y="3231977"/>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2A9F26D-C51E-9F8C-FA9A-D6283D57966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DB7A087-F5E8-8C64-10A2-D069308FEB0F}"/>
              </a:ext>
            </a:extLst>
          </p:cNvPr>
          <p:cNvSpPr>
            <a:spLocks noGrp="1"/>
          </p:cNvSpPr>
          <p:nvPr>
            <p:ph type="sldNum" sz="quarter" idx="11"/>
          </p:nvPr>
        </p:nvSpPr>
        <p:spPr/>
        <p:txBody>
          <a:bodyPr/>
          <a:lstStyle/>
          <a:p>
            <a:fld id="{009375D7-070A-4959-9224-FB5E66F2B1B3}" type="slidenum">
              <a:rPr lang="en-AU" smtClean="0"/>
              <a:pPr/>
              <a:t>44</a:t>
            </a:fld>
            <a:endParaRPr lang="en-AU" dirty="0"/>
          </a:p>
        </p:txBody>
      </p:sp>
    </p:spTree>
    <p:extLst>
      <p:ext uri="{BB962C8B-B14F-4D97-AF65-F5344CB8AC3E}">
        <p14:creationId xmlns:p14="http://schemas.microsoft.com/office/powerpoint/2010/main" val="3521078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dirty="0">
                <a:cs typeface="Arial" charset="0"/>
              </a:rPr>
              <a:t>Prim’s Algorithm</a:t>
            </a:r>
          </a:p>
        </p:txBody>
      </p:sp>
      <p:sp>
        <p:nvSpPr>
          <p:cNvPr id="5325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There are no other vertices to update while visiting vertex 9</a:t>
            </a:r>
          </a:p>
        </p:txBody>
      </p:sp>
      <p:graphicFrame>
        <p:nvGraphicFramePr>
          <p:cNvPr id="246847" name="Group 63"/>
          <p:cNvGraphicFramePr>
            <a:graphicFrameLocks noGrp="1"/>
          </p:cNvGraphicFramePr>
          <p:nvPr/>
        </p:nvGraphicFramePr>
        <p:xfrm>
          <a:off x="7176121" y="2132857"/>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946" y="3159969"/>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0979738-D0E6-612F-884C-D35AC758A64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2B9E91F-337C-AA07-E39B-3F0FA17E44C3}"/>
              </a:ext>
            </a:extLst>
          </p:cNvPr>
          <p:cNvSpPr>
            <a:spLocks noGrp="1"/>
          </p:cNvSpPr>
          <p:nvPr>
            <p:ph type="sldNum" sz="quarter" idx="11"/>
          </p:nvPr>
        </p:nvSpPr>
        <p:spPr/>
        <p:txBody>
          <a:bodyPr/>
          <a:lstStyle/>
          <a:p>
            <a:fld id="{009375D7-070A-4959-9224-FB5E66F2B1B3}" type="slidenum">
              <a:rPr lang="en-AU" smtClean="0"/>
              <a:pPr/>
              <a:t>45</a:t>
            </a:fld>
            <a:endParaRPr lang="en-AU" dirty="0"/>
          </a:p>
        </p:txBody>
      </p:sp>
    </p:spTree>
    <p:extLst>
      <p:ext uri="{BB962C8B-B14F-4D97-AF65-F5344CB8AC3E}">
        <p14:creationId xmlns:p14="http://schemas.microsoft.com/office/powerpoint/2010/main" val="1881131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cs typeface="Arial" charset="0"/>
              </a:rPr>
              <a:t>Prim’s Algorithm</a:t>
            </a:r>
          </a:p>
        </p:txBody>
      </p:sp>
      <p:sp>
        <p:nvSpPr>
          <p:cNvPr id="54275"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And neither are there any vertices to update when visiting vertex 7</a:t>
            </a:r>
          </a:p>
        </p:txBody>
      </p:sp>
      <p:graphicFrame>
        <p:nvGraphicFramePr>
          <p:cNvPr id="247871" name="Group 63"/>
          <p:cNvGraphicFramePr>
            <a:graphicFrameLocks noGrp="1"/>
          </p:cNvGraphicFramePr>
          <p:nvPr/>
        </p:nvGraphicFramePr>
        <p:xfrm>
          <a:off x="6960792" y="2371209"/>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7" y="3398321"/>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50569405-8776-7BEC-CBE9-1FC575D652E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10B4956-077E-D7A0-E44E-5F2BB6E33BB7}"/>
              </a:ext>
            </a:extLst>
          </p:cNvPr>
          <p:cNvSpPr>
            <a:spLocks noGrp="1"/>
          </p:cNvSpPr>
          <p:nvPr>
            <p:ph type="sldNum" sz="quarter" idx="11"/>
          </p:nvPr>
        </p:nvSpPr>
        <p:spPr/>
        <p:txBody>
          <a:bodyPr/>
          <a:lstStyle/>
          <a:p>
            <a:fld id="{009375D7-070A-4959-9224-FB5E66F2B1B3}" type="slidenum">
              <a:rPr lang="en-AU" smtClean="0"/>
              <a:pPr/>
              <a:t>46</a:t>
            </a:fld>
            <a:endParaRPr lang="en-AU" dirty="0"/>
          </a:p>
        </p:txBody>
      </p:sp>
    </p:spTree>
    <p:extLst>
      <p:ext uri="{BB962C8B-B14F-4D97-AF65-F5344CB8AC3E}">
        <p14:creationId xmlns:p14="http://schemas.microsoft.com/office/powerpoint/2010/main" val="2944978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a:cs typeface="Arial" charset="0"/>
              </a:rPr>
              <a:t>Prim’s Algorithm</a:t>
            </a:r>
          </a:p>
        </p:txBody>
      </p:sp>
      <p:sp>
        <p:nvSpPr>
          <p:cNvPr id="55299"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At this point, there are no more unvisited vertices, and therefore we are done</a:t>
            </a:r>
          </a:p>
          <a:p>
            <a:pPr>
              <a:buFont typeface="Arial" charset="0"/>
              <a:buNone/>
            </a:pPr>
            <a:endParaRPr lang="en-US" altLang="en-US" sz="2400" dirty="0">
              <a:latin typeface="Arial" charset="0"/>
              <a:cs typeface="Arial" charset="0"/>
            </a:endParaRP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If at any point, all remaining vertices had a distance of ∞, this would indicate that the graph is not connected</a:t>
            </a:r>
          </a:p>
          <a:p>
            <a:pPr lvl="1"/>
            <a:r>
              <a:rPr lang="en-US" altLang="en-US" sz="2000" dirty="0">
                <a:latin typeface="Arial" charset="0"/>
                <a:cs typeface="Arial" charset="0"/>
              </a:rPr>
              <a:t>in this case, the minimum spanning tree would only span one connected sub-graph</a:t>
            </a:r>
          </a:p>
        </p:txBody>
      </p:sp>
      <p:sp>
        <p:nvSpPr>
          <p:cNvPr id="2" name="Footer Placeholder 1">
            <a:extLst>
              <a:ext uri="{FF2B5EF4-FFF2-40B4-BE49-F238E27FC236}">
                <a16:creationId xmlns:a16="http://schemas.microsoft.com/office/drawing/2014/main" id="{6F75061E-B719-372A-C2DF-24E45DC3723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DE39C1D-20A8-C52E-5B67-F5DB2E525103}"/>
              </a:ext>
            </a:extLst>
          </p:cNvPr>
          <p:cNvSpPr>
            <a:spLocks noGrp="1"/>
          </p:cNvSpPr>
          <p:nvPr>
            <p:ph type="sldNum" sz="quarter" idx="11"/>
          </p:nvPr>
        </p:nvSpPr>
        <p:spPr/>
        <p:txBody>
          <a:bodyPr/>
          <a:lstStyle/>
          <a:p>
            <a:fld id="{009375D7-070A-4959-9224-FB5E66F2B1B3}" type="slidenum">
              <a:rPr lang="en-AU" smtClean="0"/>
              <a:pPr/>
              <a:t>47</a:t>
            </a:fld>
            <a:endParaRPr lang="en-AU" dirty="0"/>
          </a:p>
        </p:txBody>
      </p:sp>
    </p:spTree>
    <p:extLst>
      <p:ext uri="{BB962C8B-B14F-4D97-AF65-F5344CB8AC3E}">
        <p14:creationId xmlns:p14="http://schemas.microsoft.com/office/powerpoint/2010/main" val="4187411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cs typeface="Arial" charset="0"/>
              </a:rPr>
              <a:t>Prim’s Algorithm</a:t>
            </a:r>
          </a:p>
        </p:txBody>
      </p:sp>
      <p:sp>
        <p:nvSpPr>
          <p:cNvPr id="56323" name="Rectangle 3"/>
          <p:cNvSpPr>
            <a:spLocks noGrp="1" noChangeArrowheads="1"/>
          </p:cNvSpPr>
          <p:nvPr>
            <p:ph idx="1"/>
          </p:nvPr>
        </p:nvSpPr>
        <p:spPr/>
        <p:txBody>
          <a:bodyPr>
            <a:normAutofit/>
          </a:bodyPr>
          <a:lstStyle/>
          <a:p>
            <a:pPr>
              <a:buFont typeface="Arial" charset="0"/>
              <a:buNone/>
            </a:pPr>
            <a:r>
              <a:rPr lang="en-US" altLang="en-US" dirty="0">
                <a:latin typeface="+mj-lt"/>
                <a:cs typeface="Arial" charset="0"/>
              </a:rPr>
              <a:t>Using the parent pointers, we can now construct the minimum spanning tree</a:t>
            </a:r>
          </a:p>
        </p:txBody>
      </p:sp>
      <p:graphicFrame>
        <p:nvGraphicFramePr>
          <p:cNvPr id="248895" name="Group 63"/>
          <p:cNvGraphicFramePr>
            <a:graphicFrameLocks noGrp="1"/>
          </p:cNvGraphicFramePr>
          <p:nvPr/>
        </p:nvGraphicFramePr>
        <p:xfrm>
          <a:off x="6888784" y="232988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9" y="3356992"/>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B1460FF-8714-8AFF-079F-DE85BEEB1C2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FDBC457-6F7B-02C5-6683-721EB4F2C074}"/>
              </a:ext>
            </a:extLst>
          </p:cNvPr>
          <p:cNvSpPr>
            <a:spLocks noGrp="1"/>
          </p:cNvSpPr>
          <p:nvPr>
            <p:ph type="sldNum" sz="quarter" idx="11"/>
          </p:nvPr>
        </p:nvSpPr>
        <p:spPr/>
        <p:txBody>
          <a:bodyPr/>
          <a:lstStyle/>
          <a:p>
            <a:fld id="{009375D7-070A-4959-9224-FB5E66F2B1B3}" type="slidenum">
              <a:rPr lang="en-AU" smtClean="0"/>
              <a:pPr/>
              <a:t>48</a:t>
            </a:fld>
            <a:endParaRPr lang="en-AU" dirty="0"/>
          </a:p>
        </p:txBody>
      </p:sp>
    </p:spTree>
    <p:extLst>
      <p:ext uri="{BB962C8B-B14F-4D97-AF65-F5344CB8AC3E}">
        <p14:creationId xmlns:p14="http://schemas.microsoft.com/office/powerpoint/2010/main" val="2009683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cs typeface="Arial" charset="0"/>
              </a:rPr>
              <a:t>Prim’s Algorithm</a:t>
            </a:r>
          </a:p>
        </p:txBody>
      </p:sp>
      <p:sp>
        <p:nvSpPr>
          <p:cNvPr id="5734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To summarize:</a:t>
            </a:r>
          </a:p>
          <a:p>
            <a:pPr lvl="1"/>
            <a:r>
              <a:rPr lang="en-US" altLang="en-US" sz="2000" dirty="0">
                <a:latin typeface="Arial" charset="0"/>
                <a:cs typeface="Arial" charset="0"/>
              </a:rPr>
              <a:t>we begin with a vertex which represents the root</a:t>
            </a:r>
          </a:p>
          <a:p>
            <a:pPr lvl="1"/>
            <a:r>
              <a:rPr lang="en-US" altLang="en-US" sz="2000" dirty="0">
                <a:latin typeface="Arial" charset="0"/>
                <a:cs typeface="Arial" charset="0"/>
              </a:rPr>
              <a:t>starting with this trivial tree and iteration, we find the shortest edge which we can add to this already existing tree to expand it</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This is a reasonably efficient algorithm:  the number of visits to vertices is kept to a minimum</a:t>
            </a:r>
          </a:p>
        </p:txBody>
      </p:sp>
      <p:sp>
        <p:nvSpPr>
          <p:cNvPr id="2" name="Footer Placeholder 1">
            <a:extLst>
              <a:ext uri="{FF2B5EF4-FFF2-40B4-BE49-F238E27FC236}">
                <a16:creationId xmlns:a16="http://schemas.microsoft.com/office/drawing/2014/main" id="{73ADC7C8-52D9-180B-DE3D-9FA8A37CB54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480951EA-73BE-192F-A973-A028BB531E8F}"/>
              </a:ext>
            </a:extLst>
          </p:cNvPr>
          <p:cNvSpPr>
            <a:spLocks noGrp="1"/>
          </p:cNvSpPr>
          <p:nvPr>
            <p:ph type="sldNum" sz="quarter" idx="11"/>
          </p:nvPr>
        </p:nvSpPr>
        <p:spPr/>
        <p:txBody>
          <a:bodyPr/>
          <a:lstStyle/>
          <a:p>
            <a:fld id="{009375D7-070A-4959-9224-FB5E66F2B1B3}" type="slidenum">
              <a:rPr lang="en-AU" smtClean="0"/>
              <a:pPr/>
              <a:t>49</a:t>
            </a:fld>
            <a:endParaRPr lang="en-AU" dirty="0"/>
          </a:p>
        </p:txBody>
      </p:sp>
    </p:spTree>
    <p:extLst>
      <p:ext uri="{BB962C8B-B14F-4D97-AF65-F5344CB8AC3E}">
        <p14:creationId xmlns:p14="http://schemas.microsoft.com/office/powerpoint/2010/main" val="199276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cs typeface="Arial" charset="0"/>
              </a:rPr>
              <a:t>Spanning trees</a:t>
            </a:r>
          </a:p>
        </p:txBody>
      </p:sp>
      <p:sp>
        <p:nvSpPr>
          <p:cNvPr id="1126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Given a connected graph with </a:t>
            </a:r>
            <a:r>
              <a:rPr lang="en-US" altLang="en-US" sz="2400" i="1" dirty="0">
                <a:latin typeface="Times New Roman" pitchFamily="18" charset="0"/>
                <a:cs typeface="Arial" charset="0"/>
              </a:rPr>
              <a:t>n</a:t>
            </a:r>
            <a:r>
              <a:rPr lang="en-US" altLang="en-US" sz="2400" dirty="0">
                <a:latin typeface="Arial" charset="0"/>
                <a:cs typeface="Arial" charset="0"/>
              </a:rPr>
              <a:t> vertices, a spanning tree is defined a collection of </a:t>
            </a:r>
            <a:r>
              <a:rPr lang="en-US" altLang="en-US" sz="2400" i="1" dirty="0">
                <a:latin typeface="Times New Roman" pitchFamily="18" charset="0"/>
                <a:cs typeface="Arial" charset="0"/>
              </a:rPr>
              <a:t>n</a:t>
            </a:r>
            <a:r>
              <a:rPr lang="en-US" altLang="en-US" sz="2400" dirty="0">
                <a:latin typeface="Times New Roman" pitchFamily="18" charset="0"/>
                <a:cs typeface="Arial" charset="0"/>
              </a:rPr>
              <a:t> – 1</a:t>
            </a:r>
            <a:r>
              <a:rPr lang="en-US" altLang="en-US" sz="2400" dirty="0">
                <a:latin typeface="Arial" charset="0"/>
                <a:cs typeface="Arial" charset="0"/>
              </a:rPr>
              <a:t> edges which connect all </a:t>
            </a:r>
            <a:r>
              <a:rPr lang="en-US" altLang="en-US" sz="2400" i="1" dirty="0">
                <a:latin typeface="Times New Roman" pitchFamily="18" charset="0"/>
                <a:cs typeface="Arial" charset="0"/>
              </a:rPr>
              <a:t>n</a:t>
            </a:r>
            <a:r>
              <a:rPr lang="en-US" altLang="en-US" sz="2400" dirty="0">
                <a:latin typeface="Arial" charset="0"/>
                <a:cs typeface="Arial" charset="0"/>
              </a:rPr>
              <a:t> vertices.</a:t>
            </a:r>
          </a:p>
          <a:p>
            <a:pPr lvl="1"/>
            <a:r>
              <a:rPr lang="en-US" altLang="en-US" sz="1800" dirty="0">
                <a:latin typeface="Arial" charset="0"/>
                <a:cs typeface="Arial" charset="0"/>
              </a:rPr>
              <a:t>The </a:t>
            </a:r>
            <a:r>
              <a:rPr lang="en-US" altLang="en-US" sz="1800" i="1" dirty="0">
                <a:latin typeface="Times New Roman" pitchFamily="18" charset="0"/>
                <a:cs typeface="Arial" charset="0"/>
              </a:rPr>
              <a:t>n</a:t>
            </a:r>
            <a:r>
              <a:rPr lang="en-US" altLang="en-US" sz="1800" dirty="0">
                <a:latin typeface="Arial" charset="0"/>
                <a:cs typeface="Arial" charset="0"/>
              </a:rPr>
              <a:t> vertices and </a:t>
            </a:r>
            <a:r>
              <a:rPr lang="en-US" altLang="en-US" sz="1800" i="1" dirty="0">
                <a:latin typeface="Times New Roman" pitchFamily="18" charset="0"/>
                <a:cs typeface="Arial" charset="0"/>
              </a:rPr>
              <a:t>n</a:t>
            </a:r>
            <a:r>
              <a:rPr lang="en-US" altLang="en-US" sz="1800" dirty="0">
                <a:latin typeface="Times New Roman" pitchFamily="18" charset="0"/>
                <a:cs typeface="Arial" charset="0"/>
              </a:rPr>
              <a:t> – 1</a:t>
            </a:r>
            <a:r>
              <a:rPr lang="en-US" altLang="en-US" sz="1800" dirty="0">
                <a:latin typeface="Arial" charset="0"/>
                <a:cs typeface="Arial" charset="0"/>
              </a:rPr>
              <a:t> edges define a connected sub-graph.</a:t>
            </a:r>
          </a:p>
          <a:p>
            <a:pPr>
              <a:buFont typeface="Arial" charset="0"/>
              <a:buNone/>
            </a:pPr>
            <a:r>
              <a:rPr lang="en-US" altLang="en-US" sz="2400" dirty="0">
                <a:latin typeface="Arial" charset="0"/>
                <a:cs typeface="Arial" charset="0"/>
              </a:rPr>
              <a:t>A spanning tree is not necessarily unique. </a:t>
            </a:r>
          </a:p>
          <a:p>
            <a:pPr>
              <a:buFont typeface="Arial" charset="0"/>
              <a:buNone/>
            </a:pPr>
            <a:endParaRPr lang="en-US" altLang="en-US" sz="2400" dirty="0">
              <a:latin typeface="Arial" charset="0"/>
              <a:cs typeface="Arial" charset="0"/>
            </a:endParaRPr>
          </a:p>
        </p:txBody>
      </p:sp>
      <p:pic>
        <p:nvPicPr>
          <p:cNvPr id="4" name="Picture 7" descr="s1">
            <a:extLst>
              <a:ext uri="{FF2B5EF4-FFF2-40B4-BE49-F238E27FC236}">
                <a16:creationId xmlns:a16="http://schemas.microsoft.com/office/drawing/2014/main" id="{CB2A1FF7-8DA3-4E95-B150-E4FFF897F7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4890" y="3214256"/>
            <a:ext cx="3912893" cy="152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3">
            <a:extLst>
              <a:ext uri="{FF2B5EF4-FFF2-40B4-BE49-F238E27FC236}">
                <a16:creationId xmlns:a16="http://schemas.microsoft.com/office/drawing/2014/main" id="{20DDF937-CB0A-441E-AC41-B33ABE5F87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08" y="4740842"/>
            <a:ext cx="3840599" cy="149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s2">
            <a:extLst>
              <a:ext uri="{FF2B5EF4-FFF2-40B4-BE49-F238E27FC236}">
                <a16:creationId xmlns:a16="http://schemas.microsoft.com/office/drawing/2014/main" id="{263B87DD-2AF6-406C-B740-41EA8C3A7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3709" y="4844806"/>
            <a:ext cx="3720468" cy="14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A7D5D654-5B53-EA1B-2F65-0EB71AB2DFC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C38AD31-0089-6A37-7133-BD61BAEF515C}"/>
              </a:ext>
            </a:extLst>
          </p:cNvPr>
          <p:cNvSpPr>
            <a:spLocks noGrp="1"/>
          </p:cNvSpPr>
          <p:nvPr>
            <p:ph type="sldNum" sz="quarter" idx="11"/>
          </p:nvPr>
        </p:nvSpPr>
        <p:spPr/>
        <p:txBody>
          <a:bodyPr/>
          <a:lstStyle/>
          <a:p>
            <a:fld id="{009375D7-070A-4959-9224-FB5E66F2B1B3}" type="slidenum">
              <a:rPr lang="en-AU" smtClean="0"/>
              <a:pPr/>
              <a:t>5</a:t>
            </a:fld>
            <a:endParaRPr lang="en-AU" dirty="0"/>
          </a:p>
        </p:txBody>
      </p:sp>
    </p:spTree>
    <p:extLst>
      <p:ext uri="{BB962C8B-B14F-4D97-AF65-F5344CB8AC3E}">
        <p14:creationId xmlns:p14="http://schemas.microsoft.com/office/powerpoint/2010/main" val="1383102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cs typeface="Arial" charset="0"/>
              </a:rPr>
              <a:t>Implementation and analysis</a:t>
            </a:r>
          </a:p>
        </p:txBody>
      </p:sp>
      <p:sp>
        <p:nvSpPr>
          <p:cNvPr id="65539" name="Rectangle 3"/>
          <p:cNvSpPr>
            <a:spLocks noGrp="1" noChangeArrowheads="1"/>
          </p:cNvSpPr>
          <p:nvPr>
            <p:ph idx="1"/>
          </p:nvPr>
        </p:nvSpPr>
        <p:spPr/>
        <p:txBody>
          <a:bodyPr>
            <a:normAutofit/>
          </a:bodyPr>
          <a:lstStyle/>
          <a:p>
            <a:pPr marL="342900" lvl="1" indent="-342900">
              <a:buNone/>
              <a:defRPr/>
            </a:pPr>
            <a:r>
              <a:rPr lang="en-US" dirty="0">
                <a:latin typeface="Arial" charset="0"/>
                <a:cs typeface="Arial" charset="0"/>
              </a:rPr>
              <a:t>The initialization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lvl="1">
              <a:defRPr/>
            </a:pPr>
            <a:r>
              <a:rPr lang="en-US" dirty="0">
                <a:solidFill>
                  <a:prstClr val="black"/>
                </a:solidFill>
                <a:latin typeface="Arial" charset="0"/>
                <a:cs typeface="Arial" charset="0"/>
              </a:rPr>
              <a:t>With an adjacency matrix, the run time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 =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p>
          <a:p>
            <a:pPr lvl="1">
              <a:defRPr/>
            </a:pPr>
            <a:r>
              <a:rPr lang="en-US" dirty="0">
                <a:solidFill>
                  <a:prstClr val="black"/>
                </a:solidFill>
                <a:latin typeface="Arial" charset="0"/>
                <a:cs typeface="Arial" charset="0"/>
              </a:rPr>
              <a:t>With an adjacency list, the run time is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O</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p:txBody>
      </p:sp>
      <p:sp>
        <p:nvSpPr>
          <p:cNvPr id="5" name="文本框 4">
            <a:extLst>
              <a:ext uri="{FF2B5EF4-FFF2-40B4-BE49-F238E27FC236}">
                <a16:creationId xmlns:a16="http://schemas.microsoft.com/office/drawing/2014/main" id="{8FDB783B-7595-498A-B289-6DC8DA9184CA}"/>
              </a:ext>
            </a:extLst>
          </p:cNvPr>
          <p:cNvSpPr txBox="1"/>
          <p:nvPr/>
        </p:nvSpPr>
        <p:spPr>
          <a:xfrm>
            <a:off x="918817" y="4764951"/>
            <a:ext cx="8229600" cy="1015663"/>
          </a:xfrm>
          <a:prstGeom prst="rect">
            <a:avLst/>
          </a:prstGeom>
          <a:noFill/>
        </p:spPr>
        <p:txBody>
          <a:bodyPr wrap="square">
            <a:spAutoFit/>
          </a:bodyPr>
          <a:lstStyle/>
          <a:p>
            <a:pPr marL="342900" lvl="1" indent="-342900">
              <a:defRPr/>
            </a:pPr>
            <a:r>
              <a:rPr lang="en-US" altLang="zh-CN" sz="2000" b="1" dirty="0">
                <a:solidFill>
                  <a:srgbClr val="FF0000"/>
                </a:solidFill>
                <a:latin typeface="Arial" charset="0"/>
                <a:cs typeface="Arial" charset="0"/>
              </a:rPr>
              <a:t>Can we do better? </a:t>
            </a:r>
          </a:p>
          <a:p>
            <a:pPr marL="342900" lvl="1" indent="-342900">
              <a:defRPr/>
            </a:pPr>
            <a:r>
              <a:rPr lang="en-US" altLang="zh-CN" sz="2000" dirty="0">
                <a:solidFill>
                  <a:prstClr val="black"/>
                </a:solidFill>
                <a:latin typeface="Arial" charset="0"/>
                <a:cs typeface="Arial" charset="0"/>
              </a:rPr>
              <a:t>Recall, we only need the vertex with the shortest distance next</a:t>
            </a:r>
          </a:p>
          <a:p>
            <a:pPr marL="342900" lvl="1" indent="-342900">
              <a:defRPr/>
            </a:pPr>
            <a:r>
              <a:rPr lang="en-US" altLang="zh-CN" sz="2000" dirty="0">
                <a:solidFill>
                  <a:prstClr val="black"/>
                </a:solidFill>
                <a:latin typeface="Arial" charset="0"/>
                <a:cs typeface="Arial" charset="0"/>
              </a:rPr>
              <a:t>How about a min heap?</a:t>
            </a:r>
          </a:p>
        </p:txBody>
      </p:sp>
      <p:sp>
        <p:nvSpPr>
          <p:cNvPr id="2" name="Footer Placeholder 1">
            <a:extLst>
              <a:ext uri="{FF2B5EF4-FFF2-40B4-BE49-F238E27FC236}">
                <a16:creationId xmlns:a16="http://schemas.microsoft.com/office/drawing/2014/main" id="{2358198F-BE2E-A226-4915-EA29F7EBDD6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7370355-952A-2B1C-4830-023AC080CC7B}"/>
              </a:ext>
            </a:extLst>
          </p:cNvPr>
          <p:cNvSpPr>
            <a:spLocks noGrp="1"/>
          </p:cNvSpPr>
          <p:nvPr>
            <p:ph type="sldNum" sz="quarter" idx="11"/>
          </p:nvPr>
        </p:nvSpPr>
        <p:spPr/>
        <p:txBody>
          <a:bodyPr/>
          <a:lstStyle/>
          <a:p>
            <a:fld id="{009375D7-070A-4959-9224-FB5E66F2B1B3}" type="slidenum">
              <a:rPr lang="en-AU" smtClean="0"/>
              <a:pPr/>
              <a:t>50</a:t>
            </a:fld>
            <a:endParaRPr lang="en-AU" dirty="0"/>
          </a:p>
        </p:txBody>
      </p:sp>
    </p:spTree>
    <p:extLst>
      <p:ext uri="{BB962C8B-B14F-4D97-AF65-F5344CB8AC3E}">
        <p14:creationId xmlns:p14="http://schemas.microsoft.com/office/powerpoint/2010/main" val="4134680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36C165C-19BB-4D3F-B7F2-6E44272CA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14" y="233359"/>
            <a:ext cx="3240360" cy="2096703"/>
          </a:xfrm>
          <a:prstGeom prst="rect">
            <a:avLst/>
          </a:prstGeom>
          <a:noFill/>
          <a:extLst>
            <a:ext uri="{909E8E84-426E-40DD-AFC4-6F175D3DCCD1}">
              <a14:hiddenFill xmlns:a14="http://schemas.microsoft.com/office/drawing/2010/main">
                <a:solidFill>
                  <a:srgbClr val="FFFFFF"/>
                </a:solidFill>
              </a14:hiddenFill>
            </a:ext>
          </a:extLst>
        </p:spPr>
      </p:pic>
      <p:sp>
        <p:nvSpPr>
          <p:cNvPr id="62466" name="Rectangle 2"/>
          <p:cNvSpPr>
            <a:spLocks noGrp="1" noChangeArrowheads="1"/>
          </p:cNvSpPr>
          <p:nvPr>
            <p:ph type="title"/>
          </p:nvPr>
        </p:nvSpPr>
        <p:spPr/>
        <p:txBody>
          <a:bodyPr>
            <a:noAutofit/>
          </a:bodyPr>
          <a:lstStyle/>
          <a:p>
            <a:r>
              <a:rPr lang="en-US" altLang="en-US" dirty="0">
                <a:cs typeface="Arial" charset="0"/>
              </a:rPr>
              <a:t>Min-heap-based optimization</a:t>
            </a:r>
          </a:p>
        </p:txBody>
      </p:sp>
      <p:sp>
        <p:nvSpPr>
          <p:cNvPr id="9" name="文本框 8">
            <a:extLst>
              <a:ext uri="{FF2B5EF4-FFF2-40B4-BE49-F238E27FC236}">
                <a16:creationId xmlns:a16="http://schemas.microsoft.com/office/drawing/2014/main" id="{BE76295B-F8F9-48B3-96C0-C9A3AA9CC82F}"/>
              </a:ext>
            </a:extLst>
          </p:cNvPr>
          <p:cNvSpPr txBox="1"/>
          <p:nvPr/>
        </p:nvSpPr>
        <p:spPr>
          <a:xfrm>
            <a:off x="9740516" y="1726419"/>
            <a:ext cx="1656184" cy="369332"/>
          </a:xfrm>
          <a:prstGeom prst="rect">
            <a:avLst/>
          </a:prstGeom>
          <a:noFill/>
        </p:spPr>
        <p:txBody>
          <a:bodyPr wrap="square">
            <a:spAutoFit/>
          </a:bodyPr>
          <a:lstStyle/>
          <a:p>
            <a:r>
              <a:rPr lang="en-US" altLang="zh-CN" dirty="0">
                <a:solidFill>
                  <a:prstClr val="black"/>
                </a:solidFill>
                <a:latin typeface="Arial" charset="0"/>
                <a:cs typeface="Arial" charset="0"/>
              </a:rPr>
              <a:t>a min heap</a:t>
            </a:r>
          </a:p>
        </p:txBody>
      </p:sp>
      <p:sp>
        <p:nvSpPr>
          <p:cNvPr id="10" name="Rectangle 3">
            <a:extLst>
              <a:ext uri="{FF2B5EF4-FFF2-40B4-BE49-F238E27FC236}">
                <a16:creationId xmlns:a16="http://schemas.microsoft.com/office/drawing/2014/main" id="{BFE3FFAB-01A7-43F5-91F9-533F5071CBED}"/>
              </a:ext>
            </a:extLst>
          </p:cNvPr>
          <p:cNvSpPr txBox="1">
            <a:spLocks noChangeArrowheads="1"/>
          </p:cNvSpPr>
          <p:nvPr/>
        </p:nvSpPr>
        <p:spPr bwMode="auto">
          <a:xfrm>
            <a:off x="371646" y="1917843"/>
            <a:ext cx="9270851"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min heap will also require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 which </a:t>
            </a:r>
            <a:r>
              <a:rPr lang="en-US" b="1" dirty="0">
                <a:solidFill>
                  <a:srgbClr val="FF0000"/>
                </a:solidFill>
                <a:latin typeface="Arial" charset="0"/>
                <a:cs typeface="Arial" charset="0"/>
              </a:rPr>
              <a:t>contains the distance of all the vertices </a:t>
            </a: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a:t>
            </a:r>
            <a:r>
              <a:rPr lang="en-US" b="1" dirty="0">
                <a:solidFill>
                  <a:srgbClr val="FF0000"/>
                </a:solidFill>
                <a:latin typeface="Arial" charset="0"/>
                <a:cs typeface="Arial" charset="0"/>
              </a:rPr>
              <a:t>each time finding the </a:t>
            </a:r>
            <a:r>
              <a:rPr lang="en-US" b="1" i="1" dirty="0">
                <a:solidFill>
                  <a:srgbClr val="FF0000"/>
                </a:solidFill>
                <a:latin typeface="Arial" charset="0"/>
                <a:cs typeface="Arial" charset="0"/>
              </a:rPr>
              <a:t>closest </a:t>
            </a:r>
            <a:r>
              <a:rPr lang="en-US" b="1" dirty="0">
                <a:solidFill>
                  <a:srgbClr val="FF0000"/>
                </a:solidFill>
                <a:latin typeface="Arial" charset="0"/>
                <a:cs typeface="Arial" charset="0"/>
              </a:rPr>
              <a:t>vertex</a:t>
            </a:r>
          </a:p>
          <a:p>
            <a:pPr lvl="1">
              <a:defRPr/>
            </a:pPr>
            <a:r>
              <a:rPr lang="en-US" dirty="0">
                <a:solidFill>
                  <a:prstClr val="black"/>
                </a:solidFill>
                <a:latin typeface="Arial" charset="0"/>
                <a:cs typeface="Arial" charset="0"/>
              </a:rPr>
              <a:t>Obtain the shortest distance from the min heap O(1), maintain the heap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log(|</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dirty="0">
                <a:solidFill>
                  <a:prstClr val="black"/>
                </a:solidFill>
                <a:latin typeface="Arial" charset="0"/>
                <a:cs typeface="Arial" charset="0"/>
              </a:rPr>
              <a:t>Thus, the work required for this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a:t>
            </a:r>
            <a:endParaRPr lang="en-US" dirty="0">
              <a:latin typeface="Arial" charset="0"/>
              <a:cs typeface="Arial" charset="0"/>
            </a:endParaRPr>
          </a:p>
          <a:p>
            <a:pPr marL="342900" lvl="1" indent="-342900">
              <a:buNone/>
              <a:defRPr/>
            </a:pPr>
            <a:r>
              <a:rPr lang="en-US" dirty="0">
                <a:latin typeface="Arial" charset="0"/>
                <a:cs typeface="Arial" charset="0"/>
              </a:rPr>
              <a:t>	Is this all the work that is necessary?</a:t>
            </a:r>
          </a:p>
          <a:p>
            <a:pPr lvl="1">
              <a:defRPr/>
            </a:pPr>
            <a:r>
              <a:rPr lang="en-US" dirty="0">
                <a:solidFill>
                  <a:prstClr val="black"/>
                </a:solidFill>
                <a:latin typeface="Arial" charset="0"/>
                <a:cs typeface="Arial" charset="0"/>
              </a:rPr>
              <a:t>Recall that for the </a:t>
            </a:r>
            <a:r>
              <a:rPr lang="en-US" altLang="zh-CN" i="1" dirty="0">
                <a:latin typeface="Arial" charset="0"/>
                <a:cs typeface="Arial" charset="0"/>
              </a:rPr>
              <a:t>closest </a:t>
            </a:r>
            <a:r>
              <a:rPr lang="en-US" dirty="0">
                <a:solidFill>
                  <a:prstClr val="black"/>
                </a:solidFill>
                <a:latin typeface="Arial" charset="0"/>
                <a:cs typeface="Arial" charset="0"/>
              </a:rPr>
              <a:t>vertex in an iteration, </a:t>
            </a:r>
            <a:r>
              <a:rPr lang="en-US" b="1" dirty="0">
                <a:solidFill>
                  <a:srgbClr val="FF0000"/>
                </a:solidFill>
                <a:latin typeface="Arial" charset="0"/>
                <a:cs typeface="Arial" charset="0"/>
              </a:rPr>
              <a:t>we try to update the distance of all its neighbors</a:t>
            </a:r>
            <a:r>
              <a:rPr lang="en-US" dirty="0">
                <a:solidFill>
                  <a:prstClr val="black"/>
                </a:solidFill>
                <a:latin typeface="Arial" charset="0"/>
                <a:cs typeface="Arial" charset="0"/>
              </a:rPr>
              <a:t>, thus there are O(|E|) updates in total and each update in the heap requires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log(|</a:t>
            </a:r>
            <a:r>
              <a:rPr lang="en-US" altLang="zh-CN" i="1" dirty="0">
                <a:latin typeface="Times New Roman" pitchFamily="18" charset="0"/>
                <a:cs typeface="Arial" charset="0"/>
              </a:rPr>
              <a:t>V</a:t>
            </a:r>
            <a:r>
              <a:rPr lang="en-US" altLang="zh-CN" dirty="0">
                <a:latin typeface="Times New Roman" pitchFamily="18" charset="0"/>
                <a:cs typeface="Arial" charset="0"/>
              </a:rPr>
              <a:t>|))</a:t>
            </a:r>
            <a:r>
              <a:rPr lang="en-US" dirty="0">
                <a:solidFill>
                  <a:prstClr val="black"/>
                </a:solidFill>
                <a:latin typeface="Arial" charset="0"/>
                <a:cs typeface="Arial" charset="0"/>
              </a:rPr>
              <a:t>. </a:t>
            </a:r>
          </a:p>
          <a:p>
            <a:pPr lvl="1">
              <a:defRPr/>
            </a:pPr>
            <a:r>
              <a:rPr lang="en-US" dirty="0">
                <a:solidFill>
                  <a:prstClr val="black"/>
                </a:solidFill>
                <a:latin typeface="Arial" charset="0"/>
                <a:cs typeface="Arial" charset="0"/>
              </a:rPr>
              <a:t>Thus, the work required for this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r>
              <a:rPr lang="en-US" dirty="0">
                <a:latin typeface="Arial" charset="0"/>
                <a:cs typeface="Arial" charset="0"/>
              </a:rPr>
              <a:t>	Thus, 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log(|</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a:t>
            </a:r>
            <a:r>
              <a:rPr lang="en-US" altLang="zh-CN" dirty="0">
                <a:latin typeface="Times New Roman" pitchFamily="18" charset="0"/>
                <a:cs typeface="Arial" charset="0"/>
              </a:rPr>
              <a:t>og</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
        <p:nvSpPr>
          <p:cNvPr id="3" name="Footer Placeholder 2">
            <a:extLst>
              <a:ext uri="{FF2B5EF4-FFF2-40B4-BE49-F238E27FC236}">
                <a16:creationId xmlns:a16="http://schemas.microsoft.com/office/drawing/2014/main" id="{B0C676FC-B037-BAE6-D031-4D59D2E03ADE}"/>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C8F2169F-F66E-2669-D619-EED15D08EE19}"/>
              </a:ext>
            </a:extLst>
          </p:cNvPr>
          <p:cNvSpPr>
            <a:spLocks noGrp="1"/>
          </p:cNvSpPr>
          <p:nvPr>
            <p:ph type="sldNum" sz="quarter" idx="11"/>
          </p:nvPr>
        </p:nvSpPr>
        <p:spPr/>
        <p:txBody>
          <a:bodyPr/>
          <a:lstStyle/>
          <a:p>
            <a:fld id="{009375D7-070A-4959-9224-FB5E66F2B1B3}" type="slidenum">
              <a:rPr lang="en-AU" smtClean="0"/>
              <a:pPr/>
              <a:t>51</a:t>
            </a:fld>
            <a:endParaRPr lang="en-AU" dirty="0"/>
          </a:p>
        </p:txBody>
      </p:sp>
    </p:spTree>
    <p:extLst>
      <p:ext uri="{BB962C8B-B14F-4D97-AF65-F5344CB8AC3E}">
        <p14:creationId xmlns:p14="http://schemas.microsoft.com/office/powerpoint/2010/main" val="2789405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08">
            <a:extLst>
              <a:ext uri="{FF2B5EF4-FFF2-40B4-BE49-F238E27FC236}">
                <a16:creationId xmlns:a16="http://schemas.microsoft.com/office/drawing/2014/main" id="{09D21133-6BBF-4C31-9F46-72FD1EB21D08}"/>
              </a:ext>
            </a:extLst>
          </p:cNvPr>
          <p:cNvGraphicFramePr>
            <a:graphicFrameLocks noGrp="1"/>
          </p:cNvGraphicFramePr>
          <p:nvPr/>
        </p:nvGraphicFramePr>
        <p:xfrm>
          <a:off x="4212503" y="1569246"/>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7" name="Picture 111" descr="st00">
            <a:extLst>
              <a:ext uri="{FF2B5EF4-FFF2-40B4-BE49-F238E27FC236}">
                <a16:creationId xmlns:a16="http://schemas.microsoft.com/office/drawing/2014/main" id="{89986640-A776-4BFD-8B3B-B1C08D161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284" y="2492897"/>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E795E0F4-4FC5-44DB-AB06-A591B7B8E7C5}"/>
              </a:ext>
            </a:extLst>
          </p:cNvPr>
          <p:cNvSpPr/>
          <p:nvPr/>
        </p:nvSpPr>
        <p:spPr>
          <a:xfrm flipH="1">
            <a:off x="8061104" y="377604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9</a:t>
            </a:r>
          </a:p>
        </p:txBody>
      </p:sp>
      <p:sp>
        <p:nvSpPr>
          <p:cNvPr id="12" name="Oval 11">
            <a:extLst>
              <a:ext uri="{FF2B5EF4-FFF2-40B4-BE49-F238E27FC236}">
                <a16:creationId xmlns:a16="http://schemas.microsoft.com/office/drawing/2014/main" id="{FA5C2B3D-6F31-4744-8EAA-DAAEB7CC949A}"/>
              </a:ext>
            </a:extLst>
          </p:cNvPr>
          <p:cNvSpPr/>
          <p:nvPr/>
        </p:nvSpPr>
        <p:spPr>
          <a:xfrm flipH="1">
            <a:off x="8765884" y="173240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1</a:t>
            </a:r>
          </a:p>
        </p:txBody>
      </p:sp>
      <p:sp>
        <p:nvSpPr>
          <p:cNvPr id="13" name="Oval 12">
            <a:extLst>
              <a:ext uri="{FF2B5EF4-FFF2-40B4-BE49-F238E27FC236}">
                <a16:creationId xmlns:a16="http://schemas.microsoft.com/office/drawing/2014/main" id="{D3DE1AC3-9B1A-482A-A5E0-EA75824892DE}"/>
              </a:ext>
            </a:extLst>
          </p:cNvPr>
          <p:cNvSpPr/>
          <p:nvPr/>
        </p:nvSpPr>
        <p:spPr>
          <a:xfrm flipH="1">
            <a:off x="8010659" y="229942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2</a:t>
            </a:r>
          </a:p>
        </p:txBody>
      </p:sp>
      <p:sp>
        <p:nvSpPr>
          <p:cNvPr id="16" name="Oval 15">
            <a:extLst>
              <a:ext uri="{FF2B5EF4-FFF2-40B4-BE49-F238E27FC236}">
                <a16:creationId xmlns:a16="http://schemas.microsoft.com/office/drawing/2014/main" id="{5ECE52C0-73D5-4CD9-89A6-1A8FBB7AAB31}"/>
              </a:ext>
            </a:extLst>
          </p:cNvPr>
          <p:cNvSpPr/>
          <p:nvPr/>
        </p:nvSpPr>
        <p:spPr>
          <a:xfrm flipH="1">
            <a:off x="9408368" y="230395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3</a:t>
            </a:r>
          </a:p>
        </p:txBody>
      </p:sp>
      <p:sp>
        <p:nvSpPr>
          <p:cNvPr id="19" name="Oval 18">
            <a:extLst>
              <a:ext uri="{FF2B5EF4-FFF2-40B4-BE49-F238E27FC236}">
                <a16:creationId xmlns:a16="http://schemas.microsoft.com/office/drawing/2014/main" id="{F602C454-4AE1-40B6-9A98-42934BD05734}"/>
              </a:ext>
            </a:extLst>
          </p:cNvPr>
          <p:cNvSpPr/>
          <p:nvPr/>
        </p:nvSpPr>
        <p:spPr>
          <a:xfrm flipH="1">
            <a:off x="9907459" y="309692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7</a:t>
            </a:r>
          </a:p>
        </p:txBody>
      </p:sp>
      <p:sp>
        <p:nvSpPr>
          <p:cNvPr id="21" name="Oval 20">
            <a:extLst>
              <a:ext uri="{FF2B5EF4-FFF2-40B4-BE49-F238E27FC236}">
                <a16:creationId xmlns:a16="http://schemas.microsoft.com/office/drawing/2014/main" id="{E0FB45B1-E35F-4102-83B7-D27976E0A136}"/>
              </a:ext>
            </a:extLst>
          </p:cNvPr>
          <p:cNvSpPr/>
          <p:nvPr/>
        </p:nvSpPr>
        <p:spPr>
          <a:xfrm flipH="1">
            <a:off x="7074806" y="380770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8</a:t>
            </a:r>
          </a:p>
        </p:txBody>
      </p:sp>
      <p:sp>
        <p:nvSpPr>
          <p:cNvPr id="22" name="Oval 21">
            <a:extLst>
              <a:ext uri="{FF2B5EF4-FFF2-40B4-BE49-F238E27FC236}">
                <a16:creationId xmlns:a16="http://schemas.microsoft.com/office/drawing/2014/main" id="{DEC4A5A5-D0CB-483F-9363-59268E089B6E}"/>
              </a:ext>
            </a:extLst>
          </p:cNvPr>
          <p:cNvSpPr/>
          <p:nvPr/>
        </p:nvSpPr>
        <p:spPr>
          <a:xfrm flipH="1">
            <a:off x="9090279" y="310277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6</a:t>
            </a:r>
          </a:p>
        </p:txBody>
      </p:sp>
      <p:sp>
        <p:nvSpPr>
          <p:cNvPr id="23" name="Oval 22">
            <a:extLst>
              <a:ext uri="{FF2B5EF4-FFF2-40B4-BE49-F238E27FC236}">
                <a16:creationId xmlns:a16="http://schemas.microsoft.com/office/drawing/2014/main" id="{C84C266F-314E-491E-B80B-623DFC68979D}"/>
              </a:ext>
            </a:extLst>
          </p:cNvPr>
          <p:cNvSpPr/>
          <p:nvPr/>
        </p:nvSpPr>
        <p:spPr>
          <a:xfrm flipH="1">
            <a:off x="8347903" y="309692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5</a:t>
            </a:r>
          </a:p>
        </p:txBody>
      </p:sp>
      <p:sp>
        <p:nvSpPr>
          <p:cNvPr id="24" name="Oval 23">
            <a:extLst>
              <a:ext uri="{FF2B5EF4-FFF2-40B4-BE49-F238E27FC236}">
                <a16:creationId xmlns:a16="http://schemas.microsoft.com/office/drawing/2014/main" id="{21F216F7-8F36-4EBD-8FDE-CE028FFCC363}"/>
              </a:ext>
            </a:extLst>
          </p:cNvPr>
          <p:cNvSpPr/>
          <p:nvPr/>
        </p:nvSpPr>
        <p:spPr>
          <a:xfrm flipH="1">
            <a:off x="7458132" y="309692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4</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4FF1564-7EFC-4947-AF1C-5BFA036241DB}"/>
                  </a:ext>
                </a:extLst>
              </p:cNvPr>
              <p:cNvSpPr txBox="1"/>
              <p:nvPr/>
            </p:nvSpPr>
            <p:spPr>
              <a:xfrm>
                <a:off x="7620146" y="3250512"/>
                <a:ext cx="80622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𝑑</m:t>
                      </m:r>
                      <m:r>
                        <a:rPr lang="en-US" altLang="zh-CN" sz="1200" i="1">
                          <a:latin typeface="Cambria Math" panose="02040503050406030204" pitchFamily="18" charset="0"/>
                        </a:rPr>
                        <m:t>=∞</m:t>
                      </m:r>
                    </m:oMath>
                  </m:oMathPara>
                </a14:m>
                <a:endParaRPr lang="zh-CN" altLang="en-US" sz="1200" dirty="0"/>
              </a:p>
            </p:txBody>
          </p:sp>
        </mc:Choice>
        <mc:Fallback xmlns="">
          <p:sp>
            <p:nvSpPr>
              <p:cNvPr id="25" name="TextBox 24">
                <a:extLst>
                  <a:ext uri="{FF2B5EF4-FFF2-40B4-BE49-F238E27FC236}">
                    <a16:creationId xmlns:a16="http://schemas.microsoft.com/office/drawing/2014/main" id="{F4FF1564-7EFC-4947-AF1C-5BFA036241DB}"/>
                  </a:ext>
                </a:extLst>
              </p:cNvPr>
              <p:cNvSpPr txBox="1">
                <a:spLocks noRot="1" noChangeAspect="1" noMove="1" noResize="1" noEditPoints="1" noAdjustHandles="1" noChangeArrowheads="1" noChangeShapeType="1" noTextEdit="1"/>
              </p:cNvSpPr>
              <p:nvPr/>
            </p:nvSpPr>
            <p:spPr>
              <a:xfrm>
                <a:off x="7620146" y="3250512"/>
                <a:ext cx="80622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3E7D0B-ED72-459C-A965-633052678AFF}"/>
                  </a:ext>
                </a:extLst>
              </p:cNvPr>
              <p:cNvSpPr txBox="1"/>
              <p:nvPr/>
            </p:nvSpPr>
            <p:spPr>
              <a:xfrm>
                <a:off x="6625153" y="3250511"/>
                <a:ext cx="4572000"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4" name="TextBox 33">
                <a:extLst>
                  <a:ext uri="{FF2B5EF4-FFF2-40B4-BE49-F238E27FC236}">
                    <a16:creationId xmlns:a16="http://schemas.microsoft.com/office/drawing/2014/main" id="{753E7D0B-ED72-459C-A965-633052678AFF}"/>
                  </a:ext>
                </a:extLst>
              </p:cNvPr>
              <p:cNvSpPr txBox="1">
                <a:spLocks noRot="1" noChangeAspect="1" noMove="1" noResize="1" noEditPoints="1" noAdjustHandles="1" noChangeArrowheads="1" noChangeShapeType="1" noTextEdit="1"/>
              </p:cNvSpPr>
              <p:nvPr/>
            </p:nvSpPr>
            <p:spPr>
              <a:xfrm>
                <a:off x="6625153" y="3250511"/>
                <a:ext cx="457200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E49853-2A83-4805-904D-325D33939CF9}"/>
                  </a:ext>
                </a:extLst>
              </p:cNvPr>
              <p:cNvSpPr txBox="1"/>
              <p:nvPr/>
            </p:nvSpPr>
            <p:spPr>
              <a:xfrm>
                <a:off x="7215030" y="3274837"/>
                <a:ext cx="4838074"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8" name="TextBox 37">
                <a:extLst>
                  <a:ext uri="{FF2B5EF4-FFF2-40B4-BE49-F238E27FC236}">
                    <a16:creationId xmlns:a16="http://schemas.microsoft.com/office/drawing/2014/main" id="{33E49853-2A83-4805-904D-325D33939CF9}"/>
                  </a:ext>
                </a:extLst>
              </p:cNvPr>
              <p:cNvSpPr txBox="1">
                <a:spLocks noRot="1" noChangeAspect="1" noMove="1" noResize="1" noEditPoints="1" noAdjustHandles="1" noChangeArrowheads="1" noChangeShapeType="1" noTextEdit="1"/>
              </p:cNvSpPr>
              <p:nvPr/>
            </p:nvSpPr>
            <p:spPr>
              <a:xfrm>
                <a:off x="7215030" y="3274837"/>
                <a:ext cx="4838074"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90AA26D-25C1-4F95-AE80-BAA8C6486222}"/>
                  </a:ext>
                </a:extLst>
              </p:cNvPr>
              <p:cNvSpPr txBox="1"/>
              <p:nvPr/>
            </p:nvSpPr>
            <p:spPr>
              <a:xfrm>
                <a:off x="7824192" y="3278257"/>
                <a:ext cx="5224072"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40" name="TextBox 39">
                <a:extLst>
                  <a:ext uri="{FF2B5EF4-FFF2-40B4-BE49-F238E27FC236}">
                    <a16:creationId xmlns:a16="http://schemas.microsoft.com/office/drawing/2014/main" id="{590AA26D-25C1-4F95-AE80-BAA8C6486222}"/>
                  </a:ext>
                </a:extLst>
              </p:cNvPr>
              <p:cNvSpPr txBox="1">
                <a:spLocks noRot="1" noChangeAspect="1" noMove="1" noResize="1" noEditPoints="1" noAdjustHandles="1" noChangeArrowheads="1" noChangeShapeType="1" noTextEdit="1"/>
              </p:cNvSpPr>
              <p:nvPr/>
            </p:nvSpPr>
            <p:spPr>
              <a:xfrm>
                <a:off x="7824192" y="3278257"/>
                <a:ext cx="5224072"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21081E2-5327-43AC-8581-C9658BD68311}"/>
                  </a:ext>
                </a:extLst>
              </p:cNvPr>
              <p:cNvSpPr txBox="1"/>
              <p:nvPr/>
            </p:nvSpPr>
            <p:spPr>
              <a:xfrm>
                <a:off x="5701308" y="2413517"/>
                <a:ext cx="576371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44" name="TextBox 43">
                <a:extLst>
                  <a:ext uri="{FF2B5EF4-FFF2-40B4-BE49-F238E27FC236}">
                    <a16:creationId xmlns:a16="http://schemas.microsoft.com/office/drawing/2014/main" id="{221081E2-5327-43AC-8581-C9658BD68311}"/>
                  </a:ext>
                </a:extLst>
              </p:cNvPr>
              <p:cNvSpPr txBox="1">
                <a:spLocks noRot="1" noChangeAspect="1" noMove="1" noResize="1" noEditPoints="1" noAdjustHandles="1" noChangeArrowheads="1" noChangeShapeType="1" noTextEdit="1"/>
              </p:cNvSpPr>
              <p:nvPr/>
            </p:nvSpPr>
            <p:spPr>
              <a:xfrm>
                <a:off x="5701308" y="2413517"/>
                <a:ext cx="5763718"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DA4D34A-1E51-4635-96DF-31D0237553A1}"/>
                  </a:ext>
                </a:extLst>
              </p:cNvPr>
              <p:cNvSpPr txBox="1"/>
              <p:nvPr/>
            </p:nvSpPr>
            <p:spPr>
              <a:xfrm>
                <a:off x="7056926" y="2453299"/>
                <a:ext cx="576371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46" name="TextBox 45">
                <a:extLst>
                  <a:ext uri="{FF2B5EF4-FFF2-40B4-BE49-F238E27FC236}">
                    <a16:creationId xmlns:a16="http://schemas.microsoft.com/office/drawing/2014/main" id="{7DA4D34A-1E51-4635-96DF-31D0237553A1}"/>
                  </a:ext>
                </a:extLst>
              </p:cNvPr>
              <p:cNvSpPr txBox="1">
                <a:spLocks noRot="1" noChangeAspect="1" noMove="1" noResize="1" noEditPoints="1" noAdjustHandles="1" noChangeArrowheads="1" noChangeShapeType="1" noTextEdit="1"/>
              </p:cNvSpPr>
              <p:nvPr/>
            </p:nvSpPr>
            <p:spPr>
              <a:xfrm>
                <a:off x="7056926" y="2453299"/>
                <a:ext cx="5763718"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2710E5-C467-4FD5-BF52-9A46FBE2C1D3}"/>
                  </a:ext>
                </a:extLst>
              </p:cNvPr>
              <p:cNvSpPr txBox="1"/>
              <p:nvPr/>
            </p:nvSpPr>
            <p:spPr>
              <a:xfrm>
                <a:off x="5725013" y="3964715"/>
                <a:ext cx="576371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48" name="TextBox 47">
                <a:extLst>
                  <a:ext uri="{FF2B5EF4-FFF2-40B4-BE49-F238E27FC236}">
                    <a16:creationId xmlns:a16="http://schemas.microsoft.com/office/drawing/2014/main" id="{8C2710E5-C467-4FD5-BF52-9A46FBE2C1D3}"/>
                  </a:ext>
                </a:extLst>
              </p:cNvPr>
              <p:cNvSpPr txBox="1">
                <a:spLocks noRot="1" noChangeAspect="1" noMove="1" noResize="1" noEditPoints="1" noAdjustHandles="1" noChangeArrowheads="1" noChangeShapeType="1" noTextEdit="1"/>
              </p:cNvSpPr>
              <p:nvPr/>
            </p:nvSpPr>
            <p:spPr>
              <a:xfrm>
                <a:off x="5725013" y="3964715"/>
                <a:ext cx="5763718"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E024493-8CF2-4965-A613-E2ACDEC3539C}"/>
                  </a:ext>
                </a:extLst>
              </p:cNvPr>
              <p:cNvSpPr txBox="1"/>
              <p:nvPr/>
            </p:nvSpPr>
            <p:spPr>
              <a:xfrm>
                <a:off x="4806945" y="3964715"/>
                <a:ext cx="576371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50" name="TextBox 49">
                <a:extLst>
                  <a:ext uri="{FF2B5EF4-FFF2-40B4-BE49-F238E27FC236}">
                    <a16:creationId xmlns:a16="http://schemas.microsoft.com/office/drawing/2014/main" id="{8E024493-8CF2-4965-A613-E2ACDEC3539C}"/>
                  </a:ext>
                </a:extLst>
              </p:cNvPr>
              <p:cNvSpPr txBox="1">
                <a:spLocks noRot="1" noChangeAspect="1" noMove="1" noResize="1" noEditPoints="1" noAdjustHandles="1" noChangeArrowheads="1" noChangeShapeType="1" noTextEdit="1"/>
              </p:cNvSpPr>
              <p:nvPr/>
            </p:nvSpPr>
            <p:spPr>
              <a:xfrm>
                <a:off x="4806945" y="3964715"/>
                <a:ext cx="5763718"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5A802C4-2EAC-4BBA-9B1F-304E2F5F5051}"/>
                  </a:ext>
                </a:extLst>
              </p:cNvPr>
              <p:cNvSpPr txBox="1"/>
              <p:nvPr/>
            </p:nvSpPr>
            <p:spPr>
              <a:xfrm>
                <a:off x="6379117" y="1851561"/>
                <a:ext cx="576371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=0</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52" name="TextBox 51">
                <a:extLst>
                  <a:ext uri="{FF2B5EF4-FFF2-40B4-BE49-F238E27FC236}">
                    <a16:creationId xmlns:a16="http://schemas.microsoft.com/office/drawing/2014/main" id="{15A802C4-2EAC-4BBA-9B1F-304E2F5F5051}"/>
                  </a:ext>
                </a:extLst>
              </p:cNvPr>
              <p:cNvSpPr txBox="1">
                <a:spLocks noRot="1" noChangeAspect="1" noMove="1" noResize="1" noEditPoints="1" noAdjustHandles="1" noChangeArrowheads="1" noChangeShapeType="1" noTextEdit="1"/>
              </p:cNvSpPr>
              <p:nvPr/>
            </p:nvSpPr>
            <p:spPr>
              <a:xfrm>
                <a:off x="6379117" y="1851561"/>
                <a:ext cx="5763718" cy="276999"/>
              </a:xfrm>
              <a:prstGeom prst="rect">
                <a:avLst/>
              </a:prstGeom>
              <a:blipFill>
                <a:blip r:embed="rId11"/>
                <a:stretch>
                  <a:fillRect/>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C01A4DFE-BD3F-4844-8D4E-60E1AC30DD44}"/>
              </a:ext>
            </a:extLst>
          </p:cNvPr>
          <p:cNvCxnSpPr>
            <a:cxnSpLocks/>
          </p:cNvCxnSpPr>
          <p:nvPr/>
        </p:nvCxnSpPr>
        <p:spPr>
          <a:xfrm flipH="1">
            <a:off x="8280521" y="2018604"/>
            <a:ext cx="650119" cy="395173"/>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4B153CC-8FB3-4269-8B2A-1A8167330DEB}"/>
              </a:ext>
            </a:extLst>
          </p:cNvPr>
          <p:cNvCxnSpPr>
            <a:cxnSpLocks/>
            <a:endCxn id="16" idx="7"/>
          </p:cNvCxnSpPr>
          <p:nvPr/>
        </p:nvCxnSpPr>
        <p:spPr>
          <a:xfrm>
            <a:off x="8930640" y="2011200"/>
            <a:ext cx="520277" cy="333362"/>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5A3895A-FB79-447F-B2A6-4F9DB6B40E37}"/>
              </a:ext>
            </a:extLst>
          </p:cNvPr>
          <p:cNvCxnSpPr>
            <a:cxnSpLocks/>
            <a:stCxn id="24" idx="1"/>
          </p:cNvCxnSpPr>
          <p:nvPr/>
        </p:nvCxnSpPr>
        <p:spPr>
          <a:xfrm flipV="1">
            <a:off x="7734707" y="2561114"/>
            <a:ext cx="429390" cy="580793"/>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3F044F-C404-4B27-985C-520A07B87A6D}"/>
              </a:ext>
            </a:extLst>
          </p:cNvPr>
          <p:cNvCxnSpPr>
            <a:cxnSpLocks/>
            <a:stCxn id="23" idx="0"/>
          </p:cNvCxnSpPr>
          <p:nvPr/>
        </p:nvCxnSpPr>
        <p:spPr>
          <a:xfrm flipH="1" flipV="1">
            <a:off x="8146452" y="2591797"/>
            <a:ext cx="363464" cy="505124"/>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EAC873D-354F-460A-AA69-79D3E6CF0CB4}"/>
              </a:ext>
            </a:extLst>
          </p:cNvPr>
          <p:cNvCxnSpPr>
            <a:cxnSpLocks/>
            <a:endCxn id="22" idx="0"/>
          </p:cNvCxnSpPr>
          <p:nvPr/>
        </p:nvCxnSpPr>
        <p:spPr>
          <a:xfrm flipH="1">
            <a:off x="9252292" y="2567472"/>
            <a:ext cx="307790" cy="535304"/>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41B6908-2667-466D-8BC1-5FEDC1F44017}"/>
              </a:ext>
            </a:extLst>
          </p:cNvPr>
          <p:cNvCxnSpPr>
            <a:cxnSpLocks/>
            <a:stCxn id="19" idx="0"/>
          </p:cNvCxnSpPr>
          <p:nvPr/>
        </p:nvCxnSpPr>
        <p:spPr>
          <a:xfrm flipH="1" flipV="1">
            <a:off x="9519716" y="2575319"/>
            <a:ext cx="549757" cy="521602"/>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9D72BA4-4037-4AA9-AAE0-C6A0C36D272E}"/>
              </a:ext>
            </a:extLst>
          </p:cNvPr>
          <p:cNvCxnSpPr>
            <a:cxnSpLocks/>
            <a:stCxn id="8" idx="0"/>
          </p:cNvCxnSpPr>
          <p:nvPr/>
        </p:nvCxnSpPr>
        <p:spPr>
          <a:xfrm flipH="1" flipV="1">
            <a:off x="7611911" y="3389010"/>
            <a:ext cx="611206" cy="387033"/>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BA13133-0465-400C-B804-3DD4D8C9ACE0}"/>
              </a:ext>
            </a:extLst>
          </p:cNvPr>
          <p:cNvCxnSpPr>
            <a:cxnSpLocks/>
            <a:endCxn id="21" idx="0"/>
          </p:cNvCxnSpPr>
          <p:nvPr/>
        </p:nvCxnSpPr>
        <p:spPr>
          <a:xfrm flipH="1">
            <a:off x="7236819" y="3409956"/>
            <a:ext cx="366062" cy="397748"/>
          </a:xfrm>
          <a:prstGeom prst="line">
            <a:avLst/>
          </a:prstGeom>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2E0850A5-F95D-0D1F-A0AC-6983E5CE2646}"/>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B62B2C19-E1FB-66B7-B26D-2502E993D097}"/>
              </a:ext>
            </a:extLst>
          </p:cNvPr>
          <p:cNvSpPr>
            <a:spLocks noGrp="1"/>
          </p:cNvSpPr>
          <p:nvPr>
            <p:ph type="sldNum" sz="quarter" idx="11"/>
          </p:nvPr>
        </p:nvSpPr>
        <p:spPr/>
        <p:txBody>
          <a:bodyPr/>
          <a:lstStyle/>
          <a:p>
            <a:fld id="{009375D7-070A-4959-9224-FB5E66F2B1B3}" type="slidenum">
              <a:rPr lang="en-AU" smtClean="0"/>
              <a:pPr/>
              <a:t>52</a:t>
            </a:fld>
            <a:endParaRPr lang="en-AU" dirty="0"/>
          </a:p>
        </p:txBody>
      </p:sp>
      <p:sp>
        <p:nvSpPr>
          <p:cNvPr id="37" name="Rectangle 2">
            <a:extLst>
              <a:ext uri="{FF2B5EF4-FFF2-40B4-BE49-F238E27FC236}">
                <a16:creationId xmlns:a16="http://schemas.microsoft.com/office/drawing/2014/main" id="{EAB9C6EB-ECB2-F15D-4899-631E1529BA85}"/>
              </a:ext>
            </a:extLst>
          </p:cNvPr>
          <p:cNvSpPr>
            <a:spLocks noGrp="1" noChangeArrowheads="1"/>
          </p:cNvSpPr>
          <p:nvPr>
            <p:ph type="title"/>
          </p:nvPr>
        </p:nvSpPr>
        <p:spPr>
          <a:xfrm>
            <a:off x="838200" y="365125"/>
            <a:ext cx="10515600" cy="1325563"/>
          </a:xfrm>
        </p:spPr>
        <p:txBody>
          <a:bodyPr>
            <a:noAutofit/>
          </a:bodyPr>
          <a:lstStyle/>
          <a:p>
            <a:r>
              <a:rPr lang="en-US" altLang="en-US" dirty="0">
                <a:cs typeface="Arial" charset="0"/>
              </a:rPr>
              <a:t>Min-heap-based optimization</a:t>
            </a:r>
          </a:p>
        </p:txBody>
      </p:sp>
    </p:spTree>
    <p:extLst>
      <p:ext uri="{BB962C8B-B14F-4D97-AF65-F5344CB8AC3E}">
        <p14:creationId xmlns:p14="http://schemas.microsoft.com/office/powerpoint/2010/main" val="148846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
            <a:extLst>
              <a:ext uri="{FF2B5EF4-FFF2-40B4-BE49-F238E27FC236}">
                <a16:creationId xmlns:a16="http://schemas.microsoft.com/office/drawing/2014/main" id="{031B5BA5-EB15-19C0-FF6F-9DBBCC50ED24}"/>
              </a:ext>
            </a:extLst>
          </p:cNvPr>
          <p:cNvSpPr>
            <a:spLocks noGrp="1" noChangeArrowheads="1"/>
          </p:cNvSpPr>
          <p:nvPr>
            <p:ph type="title"/>
          </p:nvPr>
        </p:nvSpPr>
        <p:spPr>
          <a:xfrm>
            <a:off x="838200" y="365125"/>
            <a:ext cx="10515600" cy="1325563"/>
          </a:xfrm>
        </p:spPr>
        <p:txBody>
          <a:bodyPr>
            <a:noAutofit/>
          </a:bodyPr>
          <a:lstStyle/>
          <a:p>
            <a:r>
              <a:rPr lang="en-US" altLang="en-US" dirty="0">
                <a:cs typeface="Arial" charset="0"/>
              </a:rPr>
              <a:t>Min-heap-based optimization</a:t>
            </a:r>
          </a:p>
        </p:txBody>
      </p:sp>
      <p:sp>
        <p:nvSpPr>
          <p:cNvPr id="10" name="Rectangle 3">
            <a:extLst>
              <a:ext uri="{FF2B5EF4-FFF2-40B4-BE49-F238E27FC236}">
                <a16:creationId xmlns:a16="http://schemas.microsoft.com/office/drawing/2014/main" id="{41CC603B-281B-441F-9286-32C5E9ECED99}"/>
              </a:ext>
            </a:extLst>
          </p:cNvPr>
          <p:cNvSpPr txBox="1">
            <a:spLocks noChangeArrowheads="1"/>
          </p:cNvSpPr>
          <p:nvPr/>
        </p:nvSpPr>
        <p:spPr bwMode="auto">
          <a:xfrm>
            <a:off x="2044515" y="5583847"/>
            <a:ext cx="7004769" cy="37195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altLang="en-US" dirty="0">
                <a:latin typeface="Arial" charset="0"/>
                <a:cs typeface="Arial" charset="0"/>
              </a:rPr>
              <a:t>	Visiting vertex 1, we update vertices 2, 4, and 5</a:t>
            </a:r>
          </a:p>
        </p:txBody>
      </p:sp>
      <p:graphicFrame>
        <p:nvGraphicFramePr>
          <p:cNvPr id="11" name="Group 62">
            <a:extLst>
              <a:ext uri="{FF2B5EF4-FFF2-40B4-BE49-F238E27FC236}">
                <a16:creationId xmlns:a16="http://schemas.microsoft.com/office/drawing/2014/main" id="{56604706-D3E6-4E14-9D1B-F9A694BE608F}"/>
              </a:ext>
            </a:extLst>
          </p:cNvPr>
          <p:cNvGraphicFramePr>
            <a:graphicFrameLocks noGrp="1"/>
          </p:cNvGraphicFramePr>
          <p:nvPr/>
        </p:nvGraphicFramePr>
        <p:xfrm>
          <a:off x="4454848" y="1700809"/>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2" name="Picture 66" descr="st01">
            <a:extLst>
              <a:ext uri="{FF2B5EF4-FFF2-40B4-BE49-F238E27FC236}">
                <a16:creationId xmlns:a16="http://schemas.microsoft.com/office/drawing/2014/main" id="{9F651BB1-BDD7-411A-84EA-263778D48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6" y="1787795"/>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a:extLst>
              <a:ext uri="{FF2B5EF4-FFF2-40B4-BE49-F238E27FC236}">
                <a16:creationId xmlns:a16="http://schemas.microsoft.com/office/drawing/2014/main" id="{A8D9B91D-66E2-4335-9474-71B3FE7D3A0C}"/>
              </a:ext>
            </a:extLst>
          </p:cNvPr>
          <p:cNvSpPr/>
          <p:nvPr/>
        </p:nvSpPr>
        <p:spPr>
          <a:xfrm flipH="1">
            <a:off x="8939958" y="190504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4</a:t>
            </a:r>
          </a:p>
        </p:txBody>
      </p:sp>
      <p:sp>
        <p:nvSpPr>
          <p:cNvPr id="8" name="Oval 7">
            <a:extLst>
              <a:ext uri="{FF2B5EF4-FFF2-40B4-BE49-F238E27FC236}">
                <a16:creationId xmlns:a16="http://schemas.microsoft.com/office/drawing/2014/main" id="{9BCB5736-8B6C-4F78-B268-C46F6A6C6201}"/>
              </a:ext>
            </a:extLst>
          </p:cNvPr>
          <p:cNvSpPr/>
          <p:nvPr/>
        </p:nvSpPr>
        <p:spPr>
          <a:xfrm flipH="1">
            <a:off x="8184733" y="24720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2</a:t>
            </a:r>
          </a:p>
        </p:txBody>
      </p:sp>
      <p:sp>
        <p:nvSpPr>
          <p:cNvPr id="9" name="Oval 8">
            <a:extLst>
              <a:ext uri="{FF2B5EF4-FFF2-40B4-BE49-F238E27FC236}">
                <a16:creationId xmlns:a16="http://schemas.microsoft.com/office/drawing/2014/main" id="{1B001099-84ED-4073-B1CA-1DDC5063AE2E}"/>
              </a:ext>
            </a:extLst>
          </p:cNvPr>
          <p:cNvSpPr/>
          <p:nvPr/>
        </p:nvSpPr>
        <p:spPr>
          <a:xfrm flipH="1">
            <a:off x="9582442" y="247659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3</a:t>
            </a:r>
          </a:p>
        </p:txBody>
      </p:sp>
      <p:sp>
        <p:nvSpPr>
          <p:cNvPr id="13" name="Oval 12">
            <a:extLst>
              <a:ext uri="{FF2B5EF4-FFF2-40B4-BE49-F238E27FC236}">
                <a16:creationId xmlns:a16="http://schemas.microsoft.com/office/drawing/2014/main" id="{92F33B50-2C40-43B2-B711-80B081D816D0}"/>
              </a:ext>
            </a:extLst>
          </p:cNvPr>
          <p:cNvSpPr/>
          <p:nvPr/>
        </p:nvSpPr>
        <p:spPr>
          <a:xfrm flipH="1">
            <a:off x="10081533" y="3269555"/>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7</a:t>
            </a:r>
          </a:p>
        </p:txBody>
      </p:sp>
      <p:sp>
        <p:nvSpPr>
          <p:cNvPr id="14" name="Oval 13">
            <a:extLst>
              <a:ext uri="{FF2B5EF4-FFF2-40B4-BE49-F238E27FC236}">
                <a16:creationId xmlns:a16="http://schemas.microsoft.com/office/drawing/2014/main" id="{3FD874A8-5159-4CD8-9C21-EA4F1465286D}"/>
              </a:ext>
            </a:extLst>
          </p:cNvPr>
          <p:cNvSpPr/>
          <p:nvPr/>
        </p:nvSpPr>
        <p:spPr>
          <a:xfrm flipH="1">
            <a:off x="7248880" y="398033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8</a:t>
            </a:r>
          </a:p>
        </p:txBody>
      </p:sp>
      <p:sp>
        <p:nvSpPr>
          <p:cNvPr id="15" name="Oval 14">
            <a:extLst>
              <a:ext uri="{FF2B5EF4-FFF2-40B4-BE49-F238E27FC236}">
                <a16:creationId xmlns:a16="http://schemas.microsoft.com/office/drawing/2014/main" id="{3DB5A457-ECD8-40A3-A010-6F1CE0299F3E}"/>
              </a:ext>
            </a:extLst>
          </p:cNvPr>
          <p:cNvSpPr/>
          <p:nvPr/>
        </p:nvSpPr>
        <p:spPr>
          <a:xfrm flipH="1">
            <a:off x="9264353" y="327541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6</a:t>
            </a:r>
          </a:p>
        </p:txBody>
      </p:sp>
      <p:sp>
        <p:nvSpPr>
          <p:cNvPr id="16" name="Oval 15">
            <a:extLst>
              <a:ext uri="{FF2B5EF4-FFF2-40B4-BE49-F238E27FC236}">
                <a16:creationId xmlns:a16="http://schemas.microsoft.com/office/drawing/2014/main" id="{ABA8307B-75E2-424D-86A2-A2C664E2A8FB}"/>
              </a:ext>
            </a:extLst>
          </p:cNvPr>
          <p:cNvSpPr/>
          <p:nvPr/>
        </p:nvSpPr>
        <p:spPr>
          <a:xfrm flipH="1">
            <a:off x="8521977" y="3269555"/>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5</a:t>
            </a:r>
          </a:p>
        </p:txBody>
      </p:sp>
      <p:sp>
        <p:nvSpPr>
          <p:cNvPr id="17" name="Oval 16">
            <a:extLst>
              <a:ext uri="{FF2B5EF4-FFF2-40B4-BE49-F238E27FC236}">
                <a16:creationId xmlns:a16="http://schemas.microsoft.com/office/drawing/2014/main" id="{B19DA8D7-5CA2-4837-9329-8F43CB7473D1}"/>
              </a:ext>
            </a:extLst>
          </p:cNvPr>
          <p:cNvSpPr/>
          <p:nvPr/>
        </p:nvSpPr>
        <p:spPr>
          <a:xfrm flipH="1">
            <a:off x="7632206" y="3269555"/>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9</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755257A-3ED7-45ED-B800-184FD41EC44F}"/>
                  </a:ext>
                </a:extLst>
              </p:cNvPr>
              <p:cNvSpPr txBox="1"/>
              <p:nvPr/>
            </p:nvSpPr>
            <p:spPr>
              <a:xfrm>
                <a:off x="7794220" y="3423146"/>
                <a:ext cx="80622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𝑑</m:t>
                      </m:r>
                      <m:r>
                        <a:rPr lang="en-US" altLang="zh-CN" sz="1200" i="1">
                          <a:latin typeface="Cambria Math" panose="02040503050406030204" pitchFamily="18" charset="0"/>
                        </a:rPr>
                        <m:t>=∞</m:t>
                      </m:r>
                    </m:oMath>
                  </m:oMathPara>
                </a14:m>
                <a:endParaRPr lang="zh-CN" altLang="en-US" sz="1200" dirty="0"/>
              </a:p>
            </p:txBody>
          </p:sp>
        </mc:Choice>
        <mc:Fallback xmlns="">
          <p:sp>
            <p:nvSpPr>
              <p:cNvPr id="18" name="TextBox 17">
                <a:extLst>
                  <a:ext uri="{FF2B5EF4-FFF2-40B4-BE49-F238E27FC236}">
                    <a16:creationId xmlns:a16="http://schemas.microsoft.com/office/drawing/2014/main" id="{4755257A-3ED7-45ED-B800-184FD41EC44F}"/>
                  </a:ext>
                </a:extLst>
              </p:cNvPr>
              <p:cNvSpPr txBox="1">
                <a:spLocks noRot="1" noChangeAspect="1" noMove="1" noResize="1" noEditPoints="1" noAdjustHandles="1" noChangeArrowheads="1" noChangeShapeType="1" noTextEdit="1"/>
              </p:cNvSpPr>
              <p:nvPr/>
            </p:nvSpPr>
            <p:spPr>
              <a:xfrm>
                <a:off x="7794220" y="3423146"/>
                <a:ext cx="806229" cy="276999"/>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079DB193-F71C-42BF-BA0F-64A8F36B246A}"/>
              </a:ext>
            </a:extLst>
          </p:cNvPr>
          <p:cNvCxnSpPr>
            <a:cxnSpLocks/>
          </p:cNvCxnSpPr>
          <p:nvPr/>
        </p:nvCxnSpPr>
        <p:spPr>
          <a:xfrm flipH="1">
            <a:off x="8454595" y="2191238"/>
            <a:ext cx="650119" cy="395173"/>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362A85C-8A14-4AC3-9032-3E6E0CA0440C}"/>
              </a:ext>
            </a:extLst>
          </p:cNvPr>
          <p:cNvCxnSpPr>
            <a:cxnSpLocks/>
            <a:endCxn id="9" idx="7"/>
          </p:cNvCxnSpPr>
          <p:nvPr/>
        </p:nvCxnSpPr>
        <p:spPr>
          <a:xfrm>
            <a:off x="9104714" y="2183834"/>
            <a:ext cx="520277" cy="33336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39E70FD-3B70-4FA8-BA7B-74DEEC26609F}"/>
              </a:ext>
            </a:extLst>
          </p:cNvPr>
          <p:cNvCxnSpPr>
            <a:cxnSpLocks/>
            <a:stCxn id="17" idx="1"/>
          </p:cNvCxnSpPr>
          <p:nvPr/>
        </p:nvCxnSpPr>
        <p:spPr>
          <a:xfrm flipV="1">
            <a:off x="7908781" y="2733748"/>
            <a:ext cx="429390" cy="58079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D2461B5-43AD-4CEA-9CDF-026DA1BB3DF3}"/>
              </a:ext>
            </a:extLst>
          </p:cNvPr>
          <p:cNvCxnSpPr>
            <a:cxnSpLocks/>
            <a:stCxn id="16" idx="0"/>
          </p:cNvCxnSpPr>
          <p:nvPr/>
        </p:nvCxnSpPr>
        <p:spPr>
          <a:xfrm flipH="1" flipV="1">
            <a:off x="8320526" y="2764431"/>
            <a:ext cx="363464" cy="50512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A185925-CB44-4E3E-AEF4-260D24C820F2}"/>
              </a:ext>
            </a:extLst>
          </p:cNvPr>
          <p:cNvCxnSpPr>
            <a:cxnSpLocks/>
            <a:endCxn id="15" idx="0"/>
          </p:cNvCxnSpPr>
          <p:nvPr/>
        </p:nvCxnSpPr>
        <p:spPr>
          <a:xfrm flipH="1">
            <a:off x="9426366" y="2740106"/>
            <a:ext cx="307790" cy="53530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2D3DCF1-F71A-4EE1-AAFA-19446750BCD2}"/>
              </a:ext>
            </a:extLst>
          </p:cNvPr>
          <p:cNvCxnSpPr>
            <a:cxnSpLocks/>
            <a:stCxn id="13" idx="0"/>
          </p:cNvCxnSpPr>
          <p:nvPr/>
        </p:nvCxnSpPr>
        <p:spPr>
          <a:xfrm flipH="1" flipV="1">
            <a:off x="9693790" y="2747953"/>
            <a:ext cx="549757" cy="52160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F3631B8-21C1-4B48-8B61-CF813CE28602}"/>
              </a:ext>
            </a:extLst>
          </p:cNvPr>
          <p:cNvCxnSpPr>
            <a:cxnSpLocks/>
            <a:endCxn id="14" idx="0"/>
          </p:cNvCxnSpPr>
          <p:nvPr/>
        </p:nvCxnSpPr>
        <p:spPr>
          <a:xfrm flipH="1">
            <a:off x="7410893" y="3582590"/>
            <a:ext cx="366062" cy="39774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F4EB576-4389-4922-9402-EBE36296A4DF}"/>
                  </a:ext>
                </a:extLst>
              </p:cNvPr>
              <p:cNvSpPr txBox="1"/>
              <p:nvPr/>
            </p:nvSpPr>
            <p:spPr>
              <a:xfrm>
                <a:off x="5127492" y="4145669"/>
                <a:ext cx="522032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𝑑</m:t>
                      </m:r>
                      <m:r>
                        <a:rPr lang="en-US" altLang="zh-CN" sz="1200" i="1">
                          <a:latin typeface="Cambria Math" panose="02040503050406030204" pitchFamily="18" charset="0"/>
                        </a:rPr>
                        <m:t>=∞</m:t>
                      </m:r>
                    </m:oMath>
                  </m:oMathPara>
                </a14:m>
                <a:endParaRPr lang="zh-CN" altLang="en-US" sz="1200" dirty="0"/>
              </a:p>
            </p:txBody>
          </p:sp>
        </mc:Choice>
        <mc:Fallback xmlns="">
          <p:sp>
            <p:nvSpPr>
              <p:cNvPr id="27" name="TextBox 26">
                <a:extLst>
                  <a:ext uri="{FF2B5EF4-FFF2-40B4-BE49-F238E27FC236}">
                    <a16:creationId xmlns:a16="http://schemas.microsoft.com/office/drawing/2014/main" id="{EF4EB576-4389-4922-9402-EBE36296A4DF}"/>
                  </a:ext>
                </a:extLst>
              </p:cNvPr>
              <p:cNvSpPr txBox="1">
                <a:spLocks noRot="1" noChangeAspect="1" noMove="1" noResize="1" noEditPoints="1" noAdjustHandles="1" noChangeArrowheads="1" noChangeShapeType="1" noTextEdit="1"/>
              </p:cNvSpPr>
              <p:nvPr/>
            </p:nvSpPr>
            <p:spPr>
              <a:xfrm>
                <a:off x="5127492" y="4145669"/>
                <a:ext cx="5220324"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6A78B1-5283-45A0-AD77-5C855E06EE85}"/>
                  </a:ext>
                </a:extLst>
              </p:cNvPr>
              <p:cNvSpPr txBox="1"/>
              <p:nvPr/>
            </p:nvSpPr>
            <p:spPr>
              <a:xfrm>
                <a:off x="6920774" y="2009211"/>
                <a:ext cx="5220324"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=1</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28" name="TextBox 27">
                <a:extLst>
                  <a:ext uri="{FF2B5EF4-FFF2-40B4-BE49-F238E27FC236}">
                    <a16:creationId xmlns:a16="http://schemas.microsoft.com/office/drawing/2014/main" id="{566A78B1-5283-45A0-AD77-5C855E06EE85}"/>
                  </a:ext>
                </a:extLst>
              </p:cNvPr>
              <p:cNvSpPr txBox="1">
                <a:spLocks noRot="1" noChangeAspect="1" noMove="1" noResize="1" noEditPoints="1" noAdjustHandles="1" noChangeArrowheads="1" noChangeShapeType="1" noTextEdit="1"/>
              </p:cNvSpPr>
              <p:nvPr/>
            </p:nvSpPr>
            <p:spPr>
              <a:xfrm>
                <a:off x="6920774" y="2009211"/>
                <a:ext cx="5220324"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BA47C6-4882-43C8-A426-86283177123C}"/>
                  </a:ext>
                </a:extLst>
              </p:cNvPr>
              <p:cNvSpPr txBox="1"/>
              <p:nvPr/>
            </p:nvSpPr>
            <p:spPr>
              <a:xfrm>
                <a:off x="5786759" y="2555152"/>
                <a:ext cx="5958590"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=4</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29" name="TextBox 28">
                <a:extLst>
                  <a:ext uri="{FF2B5EF4-FFF2-40B4-BE49-F238E27FC236}">
                    <a16:creationId xmlns:a16="http://schemas.microsoft.com/office/drawing/2014/main" id="{D6BA47C6-4882-43C8-A426-86283177123C}"/>
                  </a:ext>
                </a:extLst>
              </p:cNvPr>
              <p:cNvSpPr txBox="1">
                <a:spLocks noRot="1" noChangeAspect="1" noMove="1" noResize="1" noEditPoints="1" noAdjustHandles="1" noChangeArrowheads="1" noChangeShapeType="1" noTextEdit="1"/>
              </p:cNvSpPr>
              <p:nvPr/>
            </p:nvSpPr>
            <p:spPr>
              <a:xfrm>
                <a:off x="5786759" y="2555152"/>
                <a:ext cx="5958590"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8D4B87E-4E5E-487E-BDD2-9A19F0C898AE}"/>
                  </a:ext>
                </a:extLst>
              </p:cNvPr>
              <p:cNvSpPr txBox="1"/>
              <p:nvPr/>
            </p:nvSpPr>
            <p:spPr>
              <a:xfrm>
                <a:off x="7130576" y="2548162"/>
                <a:ext cx="5958590"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1" name="TextBox 30">
                <a:extLst>
                  <a:ext uri="{FF2B5EF4-FFF2-40B4-BE49-F238E27FC236}">
                    <a16:creationId xmlns:a16="http://schemas.microsoft.com/office/drawing/2014/main" id="{48D4B87E-4E5E-487E-BDD2-9A19F0C898AE}"/>
                  </a:ext>
                </a:extLst>
              </p:cNvPr>
              <p:cNvSpPr txBox="1">
                <a:spLocks noRot="1" noChangeAspect="1" noMove="1" noResize="1" noEditPoints="1" noAdjustHandles="1" noChangeArrowheads="1" noChangeShapeType="1" noTextEdit="1"/>
              </p:cNvSpPr>
              <p:nvPr/>
            </p:nvSpPr>
            <p:spPr>
              <a:xfrm>
                <a:off x="7130576" y="2548162"/>
                <a:ext cx="5958590"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1AE6D4-6E53-4494-8F54-6790F7A69E2F}"/>
                  </a:ext>
                </a:extLst>
              </p:cNvPr>
              <p:cNvSpPr txBox="1"/>
              <p:nvPr/>
            </p:nvSpPr>
            <p:spPr>
              <a:xfrm>
                <a:off x="5832040" y="3409334"/>
                <a:ext cx="6434488"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=8</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5" name="TextBox 34">
                <a:extLst>
                  <a:ext uri="{FF2B5EF4-FFF2-40B4-BE49-F238E27FC236}">
                    <a16:creationId xmlns:a16="http://schemas.microsoft.com/office/drawing/2014/main" id="{901AE6D4-6E53-4494-8F54-6790F7A69E2F}"/>
                  </a:ext>
                </a:extLst>
              </p:cNvPr>
              <p:cNvSpPr txBox="1">
                <a:spLocks noRot="1" noChangeAspect="1" noMove="1" noResize="1" noEditPoints="1" noAdjustHandles="1" noChangeArrowheads="1" noChangeShapeType="1" noTextEdit="1"/>
              </p:cNvSpPr>
              <p:nvPr/>
            </p:nvSpPr>
            <p:spPr>
              <a:xfrm>
                <a:off x="5832040" y="3409334"/>
                <a:ext cx="6434488"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F7C2E4B-A7F6-41B9-98F7-26A44B16ACA1}"/>
                  </a:ext>
                </a:extLst>
              </p:cNvPr>
              <p:cNvSpPr txBox="1"/>
              <p:nvPr/>
            </p:nvSpPr>
            <p:spPr>
              <a:xfrm>
                <a:off x="6524993" y="3423145"/>
                <a:ext cx="6427922"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7" name="TextBox 36">
                <a:extLst>
                  <a:ext uri="{FF2B5EF4-FFF2-40B4-BE49-F238E27FC236}">
                    <a16:creationId xmlns:a16="http://schemas.microsoft.com/office/drawing/2014/main" id="{9F7C2E4B-A7F6-41B9-98F7-26A44B16ACA1}"/>
                  </a:ext>
                </a:extLst>
              </p:cNvPr>
              <p:cNvSpPr txBox="1">
                <a:spLocks noRot="1" noChangeAspect="1" noMove="1" noResize="1" noEditPoints="1" noAdjustHandles="1" noChangeArrowheads="1" noChangeShapeType="1" noTextEdit="1"/>
              </p:cNvSpPr>
              <p:nvPr/>
            </p:nvSpPr>
            <p:spPr>
              <a:xfrm>
                <a:off x="6524993" y="3423145"/>
                <a:ext cx="6427922"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3D9B95A-6618-4466-B873-8B9D92E1DCF3}"/>
                  </a:ext>
                </a:extLst>
              </p:cNvPr>
              <p:cNvSpPr txBox="1"/>
              <p:nvPr/>
            </p:nvSpPr>
            <p:spPr>
              <a:xfrm>
                <a:off x="7248879" y="3491128"/>
                <a:ext cx="6427922" cy="276999"/>
              </a:xfrm>
              <a:prstGeom prst="rect">
                <a:avLst/>
              </a:prstGeom>
              <a:noFill/>
            </p:spPr>
            <p:txBody>
              <a:bodyPr wrap="squar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rPr>
                        <m:t>𝑑</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latin typeface="Arial" charset="0"/>
                  <a:ea typeface="宋体" panose="02010600030101010101" pitchFamily="2" charset="-122"/>
                  <a:cs typeface="Arial" charset="0"/>
                </a:endParaRPr>
              </a:p>
            </p:txBody>
          </p:sp>
        </mc:Choice>
        <mc:Fallback xmlns="">
          <p:sp>
            <p:nvSpPr>
              <p:cNvPr id="39" name="TextBox 38">
                <a:extLst>
                  <a:ext uri="{FF2B5EF4-FFF2-40B4-BE49-F238E27FC236}">
                    <a16:creationId xmlns:a16="http://schemas.microsoft.com/office/drawing/2014/main" id="{B3D9B95A-6618-4466-B873-8B9D92E1DCF3}"/>
                  </a:ext>
                </a:extLst>
              </p:cNvPr>
              <p:cNvSpPr txBox="1">
                <a:spLocks noRot="1" noChangeAspect="1" noMove="1" noResize="1" noEditPoints="1" noAdjustHandles="1" noChangeArrowheads="1" noChangeShapeType="1" noTextEdit="1"/>
              </p:cNvSpPr>
              <p:nvPr/>
            </p:nvSpPr>
            <p:spPr>
              <a:xfrm>
                <a:off x="7248879" y="3491128"/>
                <a:ext cx="6427922" cy="276999"/>
              </a:xfrm>
              <a:prstGeom prst="rect">
                <a:avLst/>
              </a:prstGeom>
              <a:blipFill>
                <a:blip r:embed="rId10"/>
                <a:stretch>
                  <a:fillRect/>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EF4941A0-5B56-02DA-66F4-334604B5DD76}"/>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3EAF49AE-9D1D-0B10-F77B-C2A8C2324599}"/>
              </a:ext>
            </a:extLst>
          </p:cNvPr>
          <p:cNvSpPr>
            <a:spLocks noGrp="1"/>
          </p:cNvSpPr>
          <p:nvPr>
            <p:ph type="sldNum" sz="quarter" idx="11"/>
          </p:nvPr>
        </p:nvSpPr>
        <p:spPr/>
        <p:txBody>
          <a:bodyPr/>
          <a:lstStyle/>
          <a:p>
            <a:fld id="{009375D7-070A-4959-9224-FB5E66F2B1B3}" type="slidenum">
              <a:rPr lang="en-AU" smtClean="0"/>
              <a:pPr/>
              <a:t>53</a:t>
            </a:fld>
            <a:endParaRPr lang="en-AU" dirty="0"/>
          </a:p>
        </p:txBody>
      </p:sp>
    </p:spTree>
    <p:extLst>
      <p:ext uri="{BB962C8B-B14F-4D97-AF65-F5344CB8AC3E}">
        <p14:creationId xmlns:p14="http://schemas.microsoft.com/office/powerpoint/2010/main" val="2036054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9190800" cy="2556000"/>
          </a:xfrm>
        </p:spPr>
        <p:txBody>
          <a:bodyPr/>
          <a:lstStyle/>
          <a:p>
            <a:r>
              <a:rPr lang="en-US" dirty="0"/>
              <a:t>Kruskal’s Algorithm</a:t>
            </a:r>
          </a:p>
        </p:txBody>
      </p:sp>
    </p:spTree>
    <p:extLst>
      <p:ext uri="{BB962C8B-B14F-4D97-AF65-F5344CB8AC3E}">
        <p14:creationId xmlns:p14="http://schemas.microsoft.com/office/powerpoint/2010/main" val="1691389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Kruskal’s algorithm sorts the edges by weight and goes through the edges from least weight to greatest weight adding the edges to an empty graph so long as the addition does not create a cycle</a:t>
            </a:r>
          </a:p>
          <a:p>
            <a:pPr>
              <a:buFont typeface="Arial" charset="0"/>
              <a:buNone/>
            </a:pPr>
            <a:endParaRPr lang="en-US" altLang="en-US" sz="2400" dirty="0">
              <a:latin typeface="Arial" charset="0"/>
              <a:cs typeface="Arial" charset="0"/>
            </a:endParaRPr>
          </a:p>
          <a:p>
            <a:pPr>
              <a:buFont typeface="Arial" charset="0"/>
              <a:buNone/>
            </a:pPr>
            <a:r>
              <a:rPr lang="en-US" altLang="en-US" sz="2400" dirty="0">
                <a:latin typeface="Arial" charset="0"/>
                <a:cs typeface="Arial" charset="0"/>
              </a:rPr>
              <a:t>The halting point is:</a:t>
            </a:r>
          </a:p>
          <a:p>
            <a:pPr lvl="1"/>
            <a:r>
              <a:rPr lang="en-US" altLang="en-US" sz="2000" dirty="0">
                <a:latin typeface="Arial" charset="0"/>
                <a:cs typeface="Arial" charset="0"/>
              </a:rPr>
              <a:t>When </a:t>
            </a:r>
            <a:r>
              <a:rPr lang="en-US" altLang="en-US" sz="2000" dirty="0">
                <a:latin typeface="Times New Roman" pitchFamily="18" charset="0"/>
                <a:cs typeface="Times New Roman" pitchFamily="18" charset="0"/>
              </a:rPr>
              <a:t>|</a:t>
            </a:r>
            <a:r>
              <a:rPr lang="en-US" altLang="en-US" sz="2000" i="1" dirty="0">
                <a:latin typeface="Times New Roman" pitchFamily="18" charset="0"/>
                <a:cs typeface="Times New Roman" pitchFamily="18" charset="0"/>
              </a:rPr>
              <a:t>V</a:t>
            </a:r>
            <a:r>
              <a:rPr lang="en-US" altLang="en-US" sz="2000" dirty="0">
                <a:latin typeface="Times New Roman" pitchFamily="18" charset="0"/>
                <a:cs typeface="Times New Roman" pitchFamily="18" charset="0"/>
              </a:rPr>
              <a:t>| – 1</a:t>
            </a:r>
            <a:r>
              <a:rPr lang="en-US" altLang="en-US" sz="2000" dirty="0">
                <a:latin typeface="Arial" charset="0"/>
                <a:cs typeface="Arial" charset="0"/>
              </a:rPr>
              <a:t> edges have been added</a:t>
            </a:r>
          </a:p>
          <a:p>
            <a:pPr lvl="2"/>
            <a:r>
              <a:rPr lang="en-US" altLang="en-US" sz="1800" dirty="0">
                <a:latin typeface="Arial" charset="0"/>
                <a:cs typeface="Arial" charset="0"/>
              </a:rPr>
              <a:t>In this case we have  a minimum spanning tree</a:t>
            </a:r>
          </a:p>
          <a:p>
            <a:pPr lvl="1"/>
            <a:r>
              <a:rPr lang="en-US" altLang="en-US" sz="2000" dirty="0">
                <a:latin typeface="Arial" charset="0"/>
                <a:cs typeface="Arial" charset="0"/>
              </a:rPr>
              <a:t>We have gone through all edges, in which case, we have a forest of minimum spanning trees on all connected sub-graphs</a:t>
            </a:r>
          </a:p>
        </p:txBody>
      </p:sp>
      <p:sp>
        <p:nvSpPr>
          <p:cNvPr id="2" name="Footer Placeholder 1">
            <a:extLst>
              <a:ext uri="{FF2B5EF4-FFF2-40B4-BE49-F238E27FC236}">
                <a16:creationId xmlns:a16="http://schemas.microsoft.com/office/drawing/2014/main" id="{BE4A6827-E526-B302-A3AD-79D4FF59A79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2D9BD42-49DD-FF03-4FCF-6704CB96312A}"/>
              </a:ext>
            </a:extLst>
          </p:cNvPr>
          <p:cNvSpPr>
            <a:spLocks noGrp="1"/>
          </p:cNvSpPr>
          <p:nvPr>
            <p:ph type="sldNum" sz="quarter" idx="11"/>
          </p:nvPr>
        </p:nvSpPr>
        <p:spPr/>
        <p:txBody>
          <a:bodyPr/>
          <a:lstStyle/>
          <a:p>
            <a:fld id="{009375D7-070A-4959-9224-FB5E66F2B1B3}" type="slidenum">
              <a:rPr lang="en-AU" smtClean="0"/>
              <a:pPr/>
              <a:t>55</a:t>
            </a:fld>
            <a:endParaRPr lang="en-AU" dirty="0"/>
          </a:p>
        </p:txBody>
      </p:sp>
    </p:spTree>
    <p:extLst>
      <p:ext uri="{BB962C8B-B14F-4D97-AF65-F5344CB8AC3E}">
        <p14:creationId xmlns:p14="http://schemas.microsoft.com/office/powerpoint/2010/main" val="1619113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Users\dwharder\Desktop\a2.png">
            <a:extLst>
              <a:ext uri="{FF2B5EF4-FFF2-40B4-BE49-F238E27FC236}">
                <a16:creationId xmlns:a16="http://schemas.microsoft.com/office/drawing/2014/main" id="{F95DFA10-D31A-44D1-B771-112E2C8E65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309" y="2992004"/>
            <a:ext cx="4702710" cy="37493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dwharder\Desktop\a3.png"/>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720" y="3317552"/>
            <a:ext cx="3604075" cy="2882154"/>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cs typeface="Arial" charset="0"/>
              </a:rPr>
              <a:t>Example</a:t>
            </a:r>
          </a:p>
        </p:txBody>
      </p:sp>
      <p:sp>
        <p:nvSpPr>
          <p:cNvPr id="6147"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Consider the game of </a:t>
            </a:r>
            <a:r>
              <a:rPr lang="en-US" altLang="en-US" sz="2400" i="1" dirty="0">
                <a:latin typeface="Arial" charset="0"/>
                <a:cs typeface="Arial" charset="0"/>
              </a:rPr>
              <a:t>Risk </a:t>
            </a:r>
            <a:r>
              <a:rPr lang="en-US" altLang="en-US" sz="2400" dirty="0">
                <a:latin typeface="Arial" charset="0"/>
                <a:cs typeface="Arial" charset="0"/>
              </a:rPr>
              <a:t>from </a:t>
            </a:r>
            <a:r>
              <a:rPr lang="en-CA" sz="2400" dirty="0"/>
              <a:t>Parker Brothers</a:t>
            </a:r>
          </a:p>
          <a:p>
            <a:pPr lvl="1"/>
            <a:r>
              <a:rPr lang="en-US" altLang="en-US" sz="2000" dirty="0">
                <a:latin typeface="Arial" charset="0"/>
                <a:cs typeface="Arial" charset="0"/>
              </a:rPr>
              <a:t>A game of world domination</a:t>
            </a:r>
          </a:p>
          <a:p>
            <a:pPr lvl="1"/>
            <a:r>
              <a:rPr lang="en-US" altLang="en-US" sz="2000" dirty="0">
                <a:latin typeface="Arial" charset="0"/>
                <a:cs typeface="Arial" charset="0"/>
              </a:rPr>
              <a:t>The world is divided into 42 connected regions</a:t>
            </a:r>
          </a:p>
          <a:p>
            <a:pPr lvl="1"/>
            <a:r>
              <a:rPr lang="en-US" altLang="en-US" sz="2000" dirty="0">
                <a:latin typeface="Arial" charset="0"/>
                <a:cs typeface="Arial" charset="0"/>
              </a:rPr>
              <a:t>The regions are vertices and edges indicate adjacent regions</a:t>
            </a:r>
          </a:p>
        </p:txBody>
      </p:sp>
      <p:sp>
        <p:nvSpPr>
          <p:cNvPr id="2" name="Rectangle 1"/>
          <p:cNvSpPr/>
          <p:nvPr/>
        </p:nvSpPr>
        <p:spPr>
          <a:xfrm>
            <a:off x="1524000" y="6471487"/>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
        <p:nvSpPr>
          <p:cNvPr id="3" name="Footer Placeholder 2">
            <a:extLst>
              <a:ext uri="{FF2B5EF4-FFF2-40B4-BE49-F238E27FC236}">
                <a16:creationId xmlns:a16="http://schemas.microsoft.com/office/drawing/2014/main" id="{4FFC75B3-2B68-CC97-E07E-9EB249E8B9CD}"/>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D401C691-AC04-0A26-107F-F11F169E0C3A}"/>
              </a:ext>
            </a:extLst>
          </p:cNvPr>
          <p:cNvSpPr>
            <a:spLocks noGrp="1"/>
          </p:cNvSpPr>
          <p:nvPr>
            <p:ph type="sldNum" sz="quarter" idx="11"/>
          </p:nvPr>
        </p:nvSpPr>
        <p:spPr/>
        <p:txBody>
          <a:bodyPr/>
          <a:lstStyle/>
          <a:p>
            <a:fld id="{009375D7-070A-4959-9224-FB5E66F2B1B3}" type="slidenum">
              <a:rPr lang="en-AU" smtClean="0"/>
              <a:pPr/>
              <a:t>56</a:t>
            </a:fld>
            <a:endParaRPr lang="en-AU" dirty="0"/>
          </a:p>
        </p:txBody>
      </p:sp>
    </p:spTree>
    <p:extLst>
      <p:ext uri="{BB962C8B-B14F-4D97-AF65-F5344CB8AC3E}">
        <p14:creationId xmlns:p14="http://schemas.microsoft.com/office/powerpoint/2010/main" val="2087852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672" y="2387487"/>
            <a:ext cx="4286201" cy="4002066"/>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a:xfrm>
            <a:off x="838200" y="1691724"/>
            <a:ext cx="7934739" cy="4351338"/>
          </a:xfrm>
        </p:spPr>
        <p:txBody>
          <a:bodyPr>
            <a:normAutofit/>
          </a:bodyPr>
          <a:lstStyle/>
          <a:p>
            <a:pPr>
              <a:buNone/>
            </a:pPr>
            <a:r>
              <a:rPr lang="en-US" altLang="en-US" sz="2400" dirty="0"/>
              <a:t>Here is our abstract representation of Asia. Let us give a weight to each of the edges. First, we sort the edges based on weight.</a:t>
            </a:r>
          </a:p>
          <a:p>
            <a:pPr>
              <a:buNone/>
            </a:pPr>
            <a:endParaRPr lang="en-US" alt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A71AAA2-992E-49B5-B83F-B5746AD1CCC7}"/>
              </a:ext>
            </a:extLst>
          </p:cNvPr>
          <p:cNvSpPr txBox="1"/>
          <p:nvPr/>
        </p:nvSpPr>
        <p:spPr>
          <a:xfrm>
            <a:off x="8923175" y="620689"/>
            <a:ext cx="766557"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2" name="Footer Placeholder 1">
            <a:extLst>
              <a:ext uri="{FF2B5EF4-FFF2-40B4-BE49-F238E27FC236}">
                <a16:creationId xmlns:a16="http://schemas.microsoft.com/office/drawing/2014/main" id="{E03E2DB6-F8D8-7FD1-ED2D-F87B990610D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9E67180-2E88-6B57-8A66-9D9B520F7073}"/>
              </a:ext>
            </a:extLst>
          </p:cNvPr>
          <p:cNvSpPr>
            <a:spLocks noGrp="1"/>
          </p:cNvSpPr>
          <p:nvPr>
            <p:ph type="sldNum" sz="quarter" idx="11"/>
          </p:nvPr>
        </p:nvSpPr>
        <p:spPr/>
        <p:txBody>
          <a:bodyPr/>
          <a:lstStyle/>
          <a:p>
            <a:fld id="{009375D7-070A-4959-9224-FB5E66F2B1B3}" type="slidenum">
              <a:rPr lang="en-AU" smtClean="0"/>
              <a:pPr/>
              <a:t>57</a:t>
            </a:fld>
            <a:endParaRPr lang="en-AU" dirty="0"/>
          </a:p>
        </p:txBody>
      </p:sp>
      <p:pic>
        <p:nvPicPr>
          <p:cNvPr id="9" name="Picture 4" descr="C:\Users\dwharder\Desktop\a5.png">
            <a:extLst>
              <a:ext uri="{FF2B5EF4-FFF2-40B4-BE49-F238E27FC236}">
                <a16:creationId xmlns:a16="http://schemas.microsoft.com/office/drawing/2014/main" id="{76784044-2E8C-84B8-D7A1-ED20D9EC20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426" b="2826"/>
          <a:stretch/>
        </p:blipFill>
        <p:spPr bwMode="auto">
          <a:xfrm>
            <a:off x="974735" y="3161056"/>
            <a:ext cx="2522252" cy="200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28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start by adding edge {C, 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8579579"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73D2D73-ED23-3CBE-5E28-C6381F19D14E}"/>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D39F39E8-F735-BFA6-E78E-1BCAF196FC4B}"/>
              </a:ext>
            </a:extLst>
          </p:cNvPr>
          <p:cNvSpPr>
            <a:spLocks noGrp="1"/>
          </p:cNvSpPr>
          <p:nvPr>
            <p:ph type="sldNum" sz="quarter" idx="11"/>
          </p:nvPr>
        </p:nvSpPr>
        <p:spPr/>
        <p:txBody>
          <a:bodyPr/>
          <a:lstStyle/>
          <a:p>
            <a:fld id="{009375D7-070A-4959-9224-FB5E66F2B1B3}" type="slidenum">
              <a:rPr lang="en-AU" smtClean="0"/>
              <a:pPr/>
              <a:t>58</a:t>
            </a:fld>
            <a:endParaRPr lang="en-AU" dirty="0"/>
          </a:p>
        </p:txBody>
      </p:sp>
    </p:spTree>
    <p:extLst>
      <p:ext uri="{BB962C8B-B14F-4D97-AF65-F5344CB8AC3E}">
        <p14:creationId xmlns:p14="http://schemas.microsoft.com/office/powerpoint/2010/main" val="1741953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dirty="0">
                <a:latin typeface="Arial" charset="0"/>
                <a:cs typeface="Arial" charset="0"/>
              </a:rPr>
              <a:t>We add edge {H, I}</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F2AF3F3-8331-BBFC-8204-CCA61EFFC5C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3301165-8617-90D3-85A2-62FC3A5FF3AD}"/>
              </a:ext>
            </a:extLst>
          </p:cNvPr>
          <p:cNvSpPr>
            <a:spLocks noGrp="1"/>
          </p:cNvSpPr>
          <p:nvPr>
            <p:ph type="sldNum" sz="quarter" idx="11"/>
          </p:nvPr>
        </p:nvSpPr>
        <p:spPr/>
        <p:txBody>
          <a:bodyPr/>
          <a:lstStyle/>
          <a:p>
            <a:fld id="{009375D7-070A-4959-9224-FB5E66F2B1B3}" type="slidenum">
              <a:rPr lang="en-AU" smtClean="0"/>
              <a:pPr/>
              <a:t>59</a:t>
            </a:fld>
            <a:endParaRPr lang="en-AU" dirty="0"/>
          </a:p>
        </p:txBody>
      </p:sp>
    </p:spTree>
    <p:extLst>
      <p:ext uri="{BB962C8B-B14F-4D97-AF65-F5344CB8AC3E}">
        <p14:creationId xmlns:p14="http://schemas.microsoft.com/office/powerpoint/2010/main" val="92401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cs typeface="Arial" charset="0"/>
              </a:rPr>
              <a:t>Spanning trees</a:t>
            </a:r>
          </a:p>
        </p:txBody>
      </p:sp>
      <p:sp>
        <p:nvSpPr>
          <p:cNvPr id="1536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Such a collection of edges is called a </a:t>
            </a:r>
            <a:r>
              <a:rPr lang="en-US" altLang="en-US" sz="2400" i="1" dirty="0">
                <a:latin typeface="Arial" charset="0"/>
                <a:cs typeface="Arial" charset="0"/>
              </a:rPr>
              <a:t>tree</a:t>
            </a:r>
            <a:r>
              <a:rPr lang="en-US" altLang="en-US" sz="2400" dirty="0">
                <a:latin typeface="Arial" charset="0"/>
                <a:cs typeface="Arial" charset="0"/>
              </a:rPr>
              <a:t> because if any vertex is taken to be the root, we form a tree by treating the adjacent vertices as children.</a:t>
            </a:r>
          </a:p>
        </p:txBody>
      </p:sp>
      <p:pic>
        <p:nvPicPr>
          <p:cNvPr id="15364" name="Picture 8" descr="st00"/>
          <p:cNvPicPr>
            <a:picLocks noChangeAspect="1" noChangeArrowheads="1"/>
          </p:cNvPicPr>
          <p:nvPr/>
        </p:nvPicPr>
        <p:blipFill rotWithShape="1">
          <a:blip r:embed="rId3">
            <a:extLst>
              <a:ext uri="{28A0092B-C50C-407E-A947-70E740481C1C}">
                <a14:useLocalDpi xmlns:a14="http://schemas.microsoft.com/office/drawing/2010/main" val="0"/>
              </a:ext>
            </a:extLst>
          </a:blip>
          <a:srcRect l="35638"/>
          <a:stretch/>
        </p:blipFill>
        <p:spPr bwMode="auto">
          <a:xfrm>
            <a:off x="4072359" y="2565400"/>
            <a:ext cx="4681637"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t02">
            <a:extLst>
              <a:ext uri="{FF2B5EF4-FFF2-40B4-BE49-F238E27FC236}">
                <a16:creationId xmlns:a16="http://schemas.microsoft.com/office/drawing/2014/main" id="{D317955D-C238-4296-85EA-22B5C3556E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638" r="30830"/>
          <a:stretch/>
        </p:blipFill>
        <p:spPr bwMode="auto">
          <a:xfrm>
            <a:off x="4129879" y="4551362"/>
            <a:ext cx="2439046"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t00">
            <a:extLst>
              <a:ext uri="{FF2B5EF4-FFF2-40B4-BE49-F238E27FC236}">
                <a16:creationId xmlns:a16="http://schemas.microsoft.com/office/drawing/2014/main" id="{26F4C6F1-6FCD-4ACF-A8D6-A88DEC331C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469"/>
          <a:stretch/>
        </p:blipFill>
        <p:spPr bwMode="auto">
          <a:xfrm>
            <a:off x="998961" y="3138996"/>
            <a:ext cx="243904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t02">
            <a:extLst>
              <a:ext uri="{FF2B5EF4-FFF2-40B4-BE49-F238E27FC236}">
                <a16:creationId xmlns:a16="http://schemas.microsoft.com/office/drawing/2014/main" id="{00F9BEC1-37A7-4274-B50C-C2B53524E2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900"/>
          <a:stretch/>
        </p:blipFill>
        <p:spPr bwMode="auto">
          <a:xfrm>
            <a:off x="7536160" y="4505325"/>
            <a:ext cx="204398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121F0259-86A4-B03D-E7E5-C1CEF840E542}"/>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0D56601-A058-DE82-B841-B18AB9DFD7F2}"/>
              </a:ext>
            </a:extLst>
          </p:cNvPr>
          <p:cNvSpPr>
            <a:spLocks noGrp="1"/>
          </p:cNvSpPr>
          <p:nvPr>
            <p:ph type="sldNum" sz="quarter" idx="11"/>
          </p:nvPr>
        </p:nvSpPr>
        <p:spPr/>
        <p:txBody>
          <a:bodyPr/>
          <a:lstStyle/>
          <a:p>
            <a:fld id="{009375D7-070A-4959-9224-FB5E66F2B1B3}" type="slidenum">
              <a:rPr lang="en-AU" smtClean="0"/>
              <a:pPr/>
              <a:t>6</a:t>
            </a:fld>
            <a:endParaRPr lang="en-AU" dirty="0"/>
          </a:p>
        </p:txBody>
      </p:sp>
    </p:spTree>
    <p:extLst>
      <p:ext uri="{BB962C8B-B14F-4D97-AF65-F5344CB8AC3E}">
        <p14:creationId xmlns:p14="http://schemas.microsoft.com/office/powerpoint/2010/main" val="1921379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{G, I}</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4F5A316-F842-8D5A-F52B-77B1EB999FD4}"/>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62E4C0E-160D-BC13-85BA-5E50F0B0EC22}"/>
              </a:ext>
            </a:extLst>
          </p:cNvPr>
          <p:cNvSpPr>
            <a:spLocks noGrp="1"/>
          </p:cNvSpPr>
          <p:nvPr>
            <p:ph type="sldNum" sz="quarter" idx="11"/>
          </p:nvPr>
        </p:nvSpPr>
        <p:spPr/>
        <p:txBody>
          <a:bodyPr/>
          <a:lstStyle/>
          <a:p>
            <a:fld id="{009375D7-070A-4959-9224-FB5E66F2B1B3}" type="slidenum">
              <a:rPr lang="en-AU" smtClean="0"/>
              <a:pPr/>
              <a:t>60</a:t>
            </a:fld>
            <a:endParaRPr lang="en-AU" dirty="0"/>
          </a:p>
        </p:txBody>
      </p:sp>
    </p:spTree>
    <p:extLst>
      <p:ext uri="{BB962C8B-B14F-4D97-AF65-F5344CB8AC3E}">
        <p14:creationId xmlns:p14="http://schemas.microsoft.com/office/powerpoint/2010/main" val="194978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{F, G}</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0F9910C-CC8A-98C3-5660-204646A664B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8314B76-4126-F0C4-0EBB-CABFB0C59251}"/>
              </a:ext>
            </a:extLst>
          </p:cNvPr>
          <p:cNvSpPr>
            <a:spLocks noGrp="1"/>
          </p:cNvSpPr>
          <p:nvPr>
            <p:ph type="sldNum" sz="quarter" idx="11"/>
          </p:nvPr>
        </p:nvSpPr>
        <p:spPr/>
        <p:txBody>
          <a:bodyPr/>
          <a:lstStyle/>
          <a:p>
            <a:fld id="{009375D7-070A-4959-9224-FB5E66F2B1B3}" type="slidenum">
              <a:rPr lang="en-AU" smtClean="0"/>
              <a:pPr/>
              <a:t>61</a:t>
            </a:fld>
            <a:endParaRPr lang="en-AU" dirty="0"/>
          </a:p>
        </p:txBody>
      </p:sp>
    </p:spTree>
    <p:extLst>
      <p:ext uri="{BB962C8B-B14F-4D97-AF65-F5344CB8AC3E}">
        <p14:creationId xmlns:p14="http://schemas.microsoft.com/office/powerpoint/2010/main" val="3043131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{B, 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8FA7A2F-E7D4-A6EC-842F-E1D0C7A4493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B193A04-3F4B-1A7C-06ED-1CA05A0681FC}"/>
              </a:ext>
            </a:extLst>
          </p:cNvPr>
          <p:cNvSpPr>
            <a:spLocks noGrp="1"/>
          </p:cNvSpPr>
          <p:nvPr>
            <p:ph type="sldNum" sz="quarter" idx="11"/>
          </p:nvPr>
        </p:nvSpPr>
        <p:spPr/>
        <p:txBody>
          <a:bodyPr/>
          <a:lstStyle/>
          <a:p>
            <a:fld id="{009375D7-070A-4959-9224-FB5E66F2B1B3}" type="slidenum">
              <a:rPr lang="en-AU" smtClean="0"/>
              <a:pPr/>
              <a:t>62</a:t>
            </a:fld>
            <a:endParaRPr lang="en-AU" dirty="0"/>
          </a:p>
        </p:txBody>
      </p:sp>
    </p:spTree>
    <p:extLst>
      <p:ext uri="{BB962C8B-B14F-4D97-AF65-F5344CB8AC3E}">
        <p14:creationId xmlns:p14="http://schemas.microsoft.com/office/powerpoint/2010/main" val="1489579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{E, H}</a:t>
            </a:r>
          </a:p>
          <a:p>
            <a:pPr lvl="1"/>
            <a:r>
              <a:rPr lang="en-US" altLang="en-US" sz="2000" dirty="0">
                <a:latin typeface="Arial" charset="0"/>
                <a:cs typeface="Arial" charset="0"/>
              </a:rPr>
              <a:t>This coalesces the two spanning sub-trees into one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6" name="Straight Arrow Connector 5"/>
          <p:cNvCxnSpPr/>
          <p:nvPr/>
        </p:nvCxnSpPr>
        <p:spPr>
          <a:xfrm>
            <a:off x="8579579"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83FF9DA-FCBD-F556-4328-0CA44E0895C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840766B-1D9C-5AE6-40C4-7CA9863A7A9D}"/>
              </a:ext>
            </a:extLst>
          </p:cNvPr>
          <p:cNvSpPr>
            <a:spLocks noGrp="1"/>
          </p:cNvSpPr>
          <p:nvPr>
            <p:ph type="sldNum" sz="quarter" idx="11"/>
          </p:nvPr>
        </p:nvSpPr>
        <p:spPr/>
        <p:txBody>
          <a:bodyPr/>
          <a:lstStyle/>
          <a:p>
            <a:fld id="{009375D7-070A-4959-9224-FB5E66F2B1B3}" type="slidenum">
              <a:rPr lang="en-AU" smtClean="0"/>
              <a:pPr/>
              <a:t>63</a:t>
            </a:fld>
            <a:endParaRPr lang="en-AU" dirty="0"/>
          </a:p>
        </p:txBody>
      </p:sp>
    </p:spTree>
    <p:extLst>
      <p:ext uri="{BB962C8B-B14F-4D97-AF65-F5344CB8AC3E}">
        <p14:creationId xmlns:p14="http://schemas.microsoft.com/office/powerpoint/2010/main" val="275554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try adding {B, C}, but it creates a cycle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1D238D5-8470-3656-59FC-B2CB2C486F8E}"/>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7A59988-A5F9-0A0D-CB28-B99F4F999B77}"/>
              </a:ext>
            </a:extLst>
          </p:cNvPr>
          <p:cNvSpPr>
            <a:spLocks noGrp="1"/>
          </p:cNvSpPr>
          <p:nvPr>
            <p:ph type="sldNum" sz="quarter" idx="11"/>
          </p:nvPr>
        </p:nvSpPr>
        <p:spPr/>
        <p:txBody>
          <a:bodyPr/>
          <a:lstStyle/>
          <a:p>
            <a:fld id="{009375D7-070A-4959-9224-FB5E66F2B1B3}" type="slidenum">
              <a:rPr lang="en-AU" smtClean="0"/>
              <a:pPr/>
              <a:t>64</a:t>
            </a:fld>
            <a:endParaRPr lang="en-AU" dirty="0"/>
          </a:p>
        </p:txBody>
      </p:sp>
    </p:spTree>
    <p:extLst>
      <p:ext uri="{BB962C8B-B14F-4D97-AF65-F5344CB8AC3E}">
        <p14:creationId xmlns:p14="http://schemas.microsoft.com/office/powerpoint/2010/main" val="2215057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{H, K}</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222AA07-DC84-6087-109C-218430F4C1C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E0AC52D-9421-E2B4-A331-316E6B2FF696}"/>
              </a:ext>
            </a:extLst>
          </p:cNvPr>
          <p:cNvSpPr>
            <a:spLocks noGrp="1"/>
          </p:cNvSpPr>
          <p:nvPr>
            <p:ph type="sldNum" sz="quarter" idx="11"/>
          </p:nvPr>
        </p:nvSpPr>
        <p:spPr/>
        <p:txBody>
          <a:bodyPr/>
          <a:lstStyle/>
          <a:p>
            <a:fld id="{009375D7-070A-4959-9224-FB5E66F2B1B3}" type="slidenum">
              <a:rPr lang="en-AU" smtClean="0"/>
              <a:pPr/>
              <a:t>65</a:t>
            </a:fld>
            <a:endParaRPr lang="en-AU" dirty="0"/>
          </a:p>
        </p:txBody>
      </p:sp>
    </p:spTree>
    <p:extLst>
      <p:ext uri="{BB962C8B-B14F-4D97-AF65-F5344CB8AC3E}">
        <p14:creationId xmlns:p14="http://schemas.microsoft.com/office/powerpoint/2010/main" val="3655140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23245E2-2CFB-730D-A723-7A64B336EE6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2E243D03-EDAF-E917-9919-21ED767B66EE}"/>
              </a:ext>
            </a:extLst>
          </p:cNvPr>
          <p:cNvSpPr>
            <a:spLocks noGrp="1"/>
          </p:cNvSpPr>
          <p:nvPr>
            <p:ph type="sldNum" sz="quarter" idx="11"/>
          </p:nvPr>
        </p:nvSpPr>
        <p:spPr/>
        <p:txBody>
          <a:bodyPr/>
          <a:lstStyle/>
          <a:p>
            <a:fld id="{009375D7-070A-4959-9224-FB5E66F2B1B3}" type="slidenum">
              <a:rPr lang="en-AU" smtClean="0"/>
              <a:pPr/>
              <a:t>66</a:t>
            </a:fld>
            <a:endParaRPr lang="en-AU" dirty="0"/>
          </a:p>
        </p:txBody>
      </p:sp>
    </p:spTree>
    <p:extLst>
      <p:ext uri="{BB962C8B-B14F-4D97-AF65-F5344CB8AC3E}">
        <p14:creationId xmlns:p14="http://schemas.microsoft.com/office/powerpoint/2010/main" val="1547672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B022C8C-A85D-4A1C-18B0-0D4B4585AD1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F081096-8C36-CC20-8667-1541F3F1F0A7}"/>
              </a:ext>
            </a:extLst>
          </p:cNvPr>
          <p:cNvSpPr>
            <a:spLocks noGrp="1"/>
          </p:cNvSpPr>
          <p:nvPr>
            <p:ph type="sldNum" sz="quarter" idx="11"/>
          </p:nvPr>
        </p:nvSpPr>
        <p:spPr/>
        <p:txBody>
          <a:bodyPr/>
          <a:lstStyle/>
          <a:p>
            <a:fld id="{009375D7-070A-4959-9224-FB5E66F2B1B3}" type="slidenum">
              <a:rPr lang="en-AU" smtClean="0"/>
              <a:pPr/>
              <a:t>67</a:t>
            </a:fld>
            <a:endParaRPr lang="en-AU" dirty="0"/>
          </a:p>
        </p:txBody>
      </p:sp>
    </p:spTree>
    <p:extLst>
      <p:ext uri="{BB962C8B-B14F-4D97-AF65-F5344CB8AC3E}">
        <p14:creationId xmlns:p14="http://schemas.microsoft.com/office/powerpoint/2010/main" val="1438048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A248B46-B69D-C651-550C-4550462EFC59}"/>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1A05F5BC-CB20-A4DC-B1D4-475C16FA1EC4}"/>
              </a:ext>
            </a:extLst>
          </p:cNvPr>
          <p:cNvSpPr>
            <a:spLocks noGrp="1"/>
          </p:cNvSpPr>
          <p:nvPr>
            <p:ph type="sldNum" sz="quarter" idx="11"/>
          </p:nvPr>
        </p:nvSpPr>
        <p:spPr/>
        <p:txBody>
          <a:bodyPr/>
          <a:lstStyle/>
          <a:p>
            <a:fld id="{009375D7-070A-4959-9224-FB5E66F2B1B3}" type="slidenum">
              <a:rPr lang="en-AU" smtClean="0"/>
              <a:pPr/>
              <a:t>68</a:t>
            </a:fld>
            <a:endParaRPr lang="en-AU" dirty="0"/>
          </a:p>
        </p:txBody>
      </p:sp>
    </p:spTree>
    <p:extLst>
      <p:ext uri="{BB962C8B-B14F-4D97-AF65-F5344CB8AC3E}">
        <p14:creationId xmlns:p14="http://schemas.microsoft.com/office/powerpoint/2010/main" val="452349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D6C2C0E-A171-6D93-EE6A-37538A61CD8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E55CE0E4-0389-8E8B-2A0B-C7EE63A2B23B}"/>
              </a:ext>
            </a:extLst>
          </p:cNvPr>
          <p:cNvSpPr>
            <a:spLocks noGrp="1"/>
          </p:cNvSpPr>
          <p:nvPr>
            <p:ph type="sldNum" sz="quarter" idx="11"/>
          </p:nvPr>
        </p:nvSpPr>
        <p:spPr/>
        <p:txBody>
          <a:bodyPr/>
          <a:lstStyle/>
          <a:p>
            <a:fld id="{009375D7-070A-4959-9224-FB5E66F2B1B3}" type="slidenum">
              <a:rPr lang="en-AU" smtClean="0"/>
              <a:pPr/>
              <a:t>69</a:t>
            </a:fld>
            <a:endParaRPr lang="en-AU" dirty="0"/>
          </a:p>
        </p:txBody>
      </p:sp>
    </p:spTree>
    <p:extLst>
      <p:ext uri="{BB962C8B-B14F-4D97-AF65-F5344CB8AC3E}">
        <p14:creationId xmlns:p14="http://schemas.microsoft.com/office/powerpoint/2010/main" val="2008293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cs typeface="Arial" charset="0"/>
              </a:rPr>
              <a:t>Spanning trees on weighted graphs</a:t>
            </a:r>
          </a:p>
        </p:txBody>
      </p:sp>
      <p:sp>
        <p:nvSpPr>
          <p:cNvPr id="17411"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The weight of a spanning tree is the sum of the weights on all the edges which comprise the spanning tree</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56" y="2680972"/>
            <a:ext cx="8070019" cy="220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0206BB8-97C1-4E85-8C20-F0D40458D5F4}"/>
              </a:ext>
            </a:extLst>
          </p:cNvPr>
          <p:cNvSpPr txBox="1"/>
          <p:nvPr/>
        </p:nvSpPr>
        <p:spPr>
          <a:xfrm>
            <a:off x="3710887" y="4974050"/>
            <a:ext cx="5364088" cy="369332"/>
          </a:xfrm>
          <a:prstGeom prst="rect">
            <a:avLst/>
          </a:prstGeom>
          <a:noFill/>
        </p:spPr>
        <p:txBody>
          <a:bodyPr wrap="square">
            <a:spAutoFit/>
          </a:bodyPr>
          <a:lstStyle/>
          <a:p>
            <a:pPr lvl="1"/>
            <a:r>
              <a:rPr lang="en-US" altLang="en-US" dirty="0">
                <a:latin typeface="Arial" charset="0"/>
                <a:cs typeface="Arial" charset="0"/>
              </a:rPr>
              <a:t>The weight of the above spanning tree is 20</a:t>
            </a:r>
          </a:p>
        </p:txBody>
      </p:sp>
      <p:pic>
        <p:nvPicPr>
          <p:cNvPr id="8" name="Picture 5" descr="st02">
            <a:extLst>
              <a:ext uri="{FF2B5EF4-FFF2-40B4-BE49-F238E27FC236}">
                <a16:creationId xmlns:a16="http://schemas.microsoft.com/office/drawing/2014/main" id="{497903A9-4211-4679-97B3-7D53DB8DA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900"/>
          <a:stretch/>
        </p:blipFill>
        <p:spPr bwMode="auto">
          <a:xfrm>
            <a:off x="9143062" y="3815019"/>
            <a:ext cx="204398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78CD31AB-9F9E-43B9-B415-9E827C465832}"/>
              </a:ext>
            </a:extLst>
          </p:cNvPr>
          <p:cNvSpPr txBox="1"/>
          <p:nvPr/>
        </p:nvSpPr>
        <p:spPr>
          <a:xfrm>
            <a:off x="6053103" y="5802569"/>
            <a:ext cx="6300192" cy="369332"/>
          </a:xfrm>
          <a:prstGeom prst="rect">
            <a:avLst/>
          </a:prstGeom>
          <a:noFill/>
        </p:spPr>
        <p:txBody>
          <a:bodyPr wrap="square">
            <a:spAutoFit/>
          </a:bodyPr>
          <a:lstStyle/>
          <a:p>
            <a:pPr lvl="1"/>
            <a:r>
              <a:rPr lang="en-US" altLang="en-US" dirty="0">
                <a:latin typeface="Arial" charset="0"/>
                <a:cs typeface="Arial" charset="0"/>
              </a:rPr>
              <a:t>The weight of the above spanning tree is 28</a:t>
            </a:r>
          </a:p>
        </p:txBody>
      </p:sp>
      <p:sp>
        <p:nvSpPr>
          <p:cNvPr id="2" name="Footer Placeholder 1">
            <a:extLst>
              <a:ext uri="{FF2B5EF4-FFF2-40B4-BE49-F238E27FC236}">
                <a16:creationId xmlns:a16="http://schemas.microsoft.com/office/drawing/2014/main" id="{2C71EC90-0AA6-DF3E-61E4-B014D2C83E0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633A9662-6ADB-B2C3-C7B5-184BF12F1DEE}"/>
              </a:ext>
            </a:extLst>
          </p:cNvPr>
          <p:cNvSpPr>
            <a:spLocks noGrp="1"/>
          </p:cNvSpPr>
          <p:nvPr>
            <p:ph type="sldNum" sz="quarter" idx="11"/>
          </p:nvPr>
        </p:nvSpPr>
        <p:spPr/>
        <p:txBody>
          <a:bodyPr/>
          <a:lstStyle/>
          <a:p>
            <a:fld id="{009375D7-070A-4959-9224-FB5E66F2B1B3}" type="slidenum">
              <a:rPr lang="en-AU" smtClean="0"/>
              <a:pPr/>
              <a:t>7</a:t>
            </a:fld>
            <a:endParaRPr lang="en-AU" dirty="0"/>
          </a:p>
        </p:txBody>
      </p:sp>
    </p:spTree>
    <p:extLst>
      <p:ext uri="{BB962C8B-B14F-4D97-AF65-F5344CB8AC3E}">
        <p14:creationId xmlns:p14="http://schemas.microsoft.com/office/powerpoint/2010/main" val="2502804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47A269F-8AF6-BBD6-ADCD-D4FBD0B49FF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44D7D9C-4C12-3189-E678-358E2B661F74}"/>
              </a:ext>
            </a:extLst>
          </p:cNvPr>
          <p:cNvSpPr>
            <a:spLocks noGrp="1"/>
          </p:cNvSpPr>
          <p:nvPr>
            <p:ph type="sldNum" sz="quarter" idx="11"/>
          </p:nvPr>
        </p:nvSpPr>
        <p:spPr/>
        <p:txBody>
          <a:bodyPr/>
          <a:lstStyle/>
          <a:p>
            <a:fld id="{009375D7-070A-4959-9224-FB5E66F2B1B3}" type="slidenum">
              <a:rPr lang="en-AU" smtClean="0"/>
              <a:pPr/>
              <a:t>70</a:t>
            </a:fld>
            <a:endParaRPr lang="en-AU" dirty="0"/>
          </a:p>
        </p:txBody>
      </p:sp>
    </p:spTree>
    <p:extLst>
      <p:ext uri="{BB962C8B-B14F-4D97-AF65-F5344CB8AC3E}">
        <p14:creationId xmlns:p14="http://schemas.microsoft.com/office/powerpoint/2010/main" val="3520969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We try adding {D, F}, but it creates a cycle</a:t>
            </a:r>
          </a:p>
        </p:txBody>
      </p:sp>
      <p:sp>
        <p:nvSpPr>
          <p:cNvPr id="10" name="TextBox 9"/>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8579579"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6930CFD-8F14-528D-87E6-C77106DBE9F6}"/>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DA88936-E2F5-C5E6-0F01-106A6D863610}"/>
              </a:ext>
            </a:extLst>
          </p:cNvPr>
          <p:cNvSpPr>
            <a:spLocks noGrp="1"/>
          </p:cNvSpPr>
          <p:nvPr>
            <p:ph type="sldNum" sz="quarter" idx="11"/>
          </p:nvPr>
        </p:nvSpPr>
        <p:spPr/>
        <p:txBody>
          <a:bodyPr/>
          <a:lstStyle/>
          <a:p>
            <a:fld id="{009375D7-070A-4959-9224-FB5E66F2B1B3}" type="slidenum">
              <a:rPr lang="en-AU" smtClean="0"/>
              <a:pPr/>
              <a:t>71</a:t>
            </a:fld>
            <a:endParaRPr lang="en-AU" dirty="0"/>
          </a:p>
        </p:txBody>
      </p:sp>
    </p:spTree>
    <p:extLst>
      <p:ext uri="{BB962C8B-B14F-4D97-AF65-F5344CB8AC3E}">
        <p14:creationId xmlns:p14="http://schemas.microsoft.com/office/powerpoint/2010/main" val="3258242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B43AB74-98C1-6A59-D6CA-121C9E99607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B9D6074F-7E67-816F-7D7E-A5DF4382239D}"/>
              </a:ext>
            </a:extLst>
          </p:cNvPr>
          <p:cNvSpPr>
            <a:spLocks noGrp="1"/>
          </p:cNvSpPr>
          <p:nvPr>
            <p:ph type="sldNum" sz="quarter" idx="11"/>
          </p:nvPr>
        </p:nvSpPr>
        <p:spPr/>
        <p:txBody>
          <a:bodyPr/>
          <a:lstStyle/>
          <a:p>
            <a:fld id="{009375D7-070A-4959-9224-FB5E66F2B1B3}" type="slidenum">
              <a:rPr lang="en-AU" smtClean="0"/>
              <a:pPr/>
              <a:t>72</a:t>
            </a:fld>
            <a:endParaRPr lang="en-AU" dirty="0"/>
          </a:p>
        </p:txBody>
      </p:sp>
    </p:spTree>
    <p:extLst>
      <p:ext uri="{BB962C8B-B14F-4D97-AF65-F5344CB8AC3E}">
        <p14:creationId xmlns:p14="http://schemas.microsoft.com/office/powerpoint/2010/main" val="3544735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8579579"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579988"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580397"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580806"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579579"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77226"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11A3EE7-07CF-5CE2-F870-7A51AFCC97C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82EC830D-A27D-9683-F2FE-223A6987B2C1}"/>
              </a:ext>
            </a:extLst>
          </p:cNvPr>
          <p:cNvSpPr>
            <a:spLocks noGrp="1"/>
          </p:cNvSpPr>
          <p:nvPr>
            <p:ph type="sldNum" sz="quarter" idx="11"/>
          </p:nvPr>
        </p:nvSpPr>
        <p:spPr/>
        <p:txBody>
          <a:bodyPr/>
          <a:lstStyle/>
          <a:p>
            <a:fld id="{009375D7-070A-4959-9224-FB5E66F2B1B3}" type="slidenum">
              <a:rPr lang="en-AU" smtClean="0"/>
              <a:pPr/>
              <a:t>73</a:t>
            </a:fld>
            <a:endParaRPr lang="en-AU" dirty="0"/>
          </a:p>
        </p:txBody>
      </p:sp>
    </p:spTree>
    <p:extLst>
      <p:ext uri="{BB962C8B-B14F-4D97-AF65-F5344CB8AC3E}">
        <p14:creationId xmlns:p14="http://schemas.microsoft.com/office/powerpoint/2010/main" val="3680136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3"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Having added {A, B}, we now have 11 edges</a:t>
            </a:r>
          </a:p>
          <a:p>
            <a:pPr lvl="1"/>
            <a:r>
              <a:rPr lang="en-US" altLang="en-US" sz="2000" dirty="0">
                <a:latin typeface="Arial" charset="0"/>
                <a:cs typeface="Arial" charset="0"/>
              </a:rPr>
              <a:t>We terminate the loop</a:t>
            </a:r>
          </a:p>
          <a:p>
            <a:pPr lvl="1"/>
            <a:r>
              <a:rPr lang="en-US" altLang="en-US" sz="2000" dirty="0">
                <a:latin typeface="Arial" charset="0"/>
                <a:cs typeface="Arial" charset="0"/>
              </a:rPr>
              <a:t>We have our minimum spanning tree</a:t>
            </a:r>
          </a:p>
        </p:txBody>
      </p:sp>
      <p:sp>
        <p:nvSpPr>
          <p:cNvPr id="5" name="TextBox 4"/>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
        <p:nvSpPr>
          <p:cNvPr id="2" name="Footer Placeholder 1">
            <a:extLst>
              <a:ext uri="{FF2B5EF4-FFF2-40B4-BE49-F238E27FC236}">
                <a16:creationId xmlns:a16="http://schemas.microsoft.com/office/drawing/2014/main" id="{8F0A226D-8D94-8639-8A26-87D13E508B2D}"/>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2D2D5B4-BA8C-DCAB-9EA4-761A310B1423}"/>
              </a:ext>
            </a:extLst>
          </p:cNvPr>
          <p:cNvSpPr>
            <a:spLocks noGrp="1"/>
          </p:cNvSpPr>
          <p:nvPr>
            <p:ph type="sldNum" sz="quarter" idx="11"/>
          </p:nvPr>
        </p:nvSpPr>
        <p:spPr/>
        <p:txBody>
          <a:bodyPr/>
          <a:lstStyle/>
          <a:p>
            <a:fld id="{009375D7-070A-4959-9224-FB5E66F2B1B3}" type="slidenum">
              <a:rPr lang="en-AU" smtClean="0"/>
              <a:pPr/>
              <a:t>74</a:t>
            </a:fld>
            <a:endParaRPr lang="en-AU" dirty="0"/>
          </a:p>
        </p:txBody>
      </p:sp>
    </p:spTree>
    <p:extLst>
      <p:ext uri="{BB962C8B-B14F-4D97-AF65-F5344CB8AC3E}">
        <p14:creationId xmlns:p14="http://schemas.microsoft.com/office/powerpoint/2010/main" val="3860547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Analysis</a:t>
            </a:r>
          </a:p>
        </p:txBody>
      </p:sp>
      <p:sp>
        <p:nvSpPr>
          <p:cNvPr id="1024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Implementation</a:t>
            </a:r>
          </a:p>
          <a:p>
            <a:pPr lvl="1"/>
            <a:r>
              <a:rPr lang="en-US" altLang="en-US" sz="2000" dirty="0">
                <a:latin typeface="Arial" charset="0"/>
                <a:cs typeface="Arial" charset="0"/>
              </a:rPr>
              <a:t>We would store the edges and their weights in an array</a:t>
            </a:r>
          </a:p>
          <a:p>
            <a:pPr lvl="1"/>
            <a:r>
              <a:rPr lang="en-US" altLang="en-US" sz="2000" dirty="0">
                <a:latin typeface="Arial" charset="0"/>
                <a:cs typeface="Arial" charset="0"/>
              </a:rPr>
              <a:t>We would sort the edges using either quicksort or some distribution sort</a:t>
            </a:r>
          </a:p>
          <a:p>
            <a:pPr lvl="1"/>
            <a:r>
              <a:rPr lang="en-US" altLang="en-US" sz="2000" dirty="0">
                <a:solidFill>
                  <a:srgbClr val="FF0000"/>
                </a:solidFill>
                <a:latin typeface="Arial" charset="0"/>
                <a:cs typeface="Arial" charset="0"/>
              </a:rPr>
              <a:t>To determine if a cycle is created, we could perform a BFS traversal</a:t>
            </a:r>
          </a:p>
          <a:p>
            <a:pPr lvl="2"/>
            <a:r>
              <a:rPr lang="en-US" altLang="en-US" sz="1800" dirty="0">
                <a:latin typeface="Arial" charset="0"/>
                <a:cs typeface="Arial" charset="0"/>
              </a:rPr>
              <a:t>A run-time of </a:t>
            </a:r>
            <a:r>
              <a:rPr lang="en-US" altLang="en-US" sz="1800" dirty="0">
                <a:latin typeface="Symbol" panose="05050102010706020507" pitchFamily="18" charset="2"/>
                <a:cs typeface="Times New Roman" panose="02020603050405020304" pitchFamily="18" charset="0"/>
              </a:rPr>
              <a:t>O</a:t>
            </a:r>
            <a:r>
              <a:rPr lang="en-US" altLang="en-US" sz="1800" dirty="0">
                <a:latin typeface="Times New Roman" panose="02020603050405020304" pitchFamily="18" charset="0"/>
                <a:cs typeface="Times New Roman" panose="02020603050405020304" pitchFamily="18" charset="0"/>
              </a:rPr>
              <a:t>(|</a:t>
            </a:r>
            <a:r>
              <a:rPr lang="en-US" altLang="en-US" sz="1800" i="1" dirty="0">
                <a:latin typeface="Times New Roman" panose="02020603050405020304" pitchFamily="18" charset="0"/>
                <a:cs typeface="Times New Roman" panose="02020603050405020304" pitchFamily="18" charset="0"/>
              </a:rPr>
              <a:t>V</a:t>
            </a:r>
            <a:r>
              <a:rPr lang="en-US" altLang="en-US" sz="1800" dirty="0">
                <a:latin typeface="Times New Roman" panose="02020603050405020304" pitchFamily="18" charset="0"/>
                <a:cs typeface="Times New Roman" panose="02020603050405020304" pitchFamily="18" charset="0"/>
              </a:rPr>
              <a:t>|)</a:t>
            </a:r>
            <a:r>
              <a:rPr lang="en-US" altLang="en-US" sz="1800" dirty="0">
                <a:latin typeface="Arial" charset="0"/>
                <a:cs typeface="Arial" charset="0"/>
              </a:rPr>
              <a:t> </a:t>
            </a:r>
          </a:p>
          <a:p>
            <a:pPr lvl="1"/>
            <a:r>
              <a:rPr lang="en-US" altLang="en-US" sz="2000" dirty="0">
                <a:latin typeface="Arial" charset="0"/>
                <a:cs typeface="Arial" charset="0"/>
              </a:rPr>
              <a:t>Consequently, the run-time would be </a:t>
            </a:r>
            <a:r>
              <a:rPr lang="en-US" altLang="en-US" sz="2000" dirty="0">
                <a:latin typeface="Symbol" panose="05050102010706020507" pitchFamily="18" charset="2"/>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log(|</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a:t>
            </a:r>
            <a:r>
              <a:rPr lang="en-CA" sz="2000" dirty="0"/>
              <a:t>·</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lvl="1"/>
            <a:r>
              <a:rPr lang="en-US" altLang="en-US" sz="2000" dirty="0">
                <a:latin typeface="Arial" charset="0"/>
                <a:cs typeface="Arial" charset="0"/>
              </a:rPr>
              <a:t>However, </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O(|</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r>
              <a:rPr lang="en-US" altLang="en-US" sz="2000" dirty="0">
                <a:latin typeface="Arial" charset="0"/>
                <a:cs typeface="Arial" charset="0"/>
              </a:rPr>
              <a:t>, so </a:t>
            </a:r>
            <a:r>
              <a:rPr lang="en-US" altLang="en-US" sz="2000" dirty="0">
                <a:latin typeface="Times New Roman" panose="02020603050405020304" pitchFamily="18" charset="0"/>
                <a:cs typeface="Times New Roman" panose="02020603050405020304" pitchFamily="18" charset="0"/>
              </a:rPr>
              <a:t>log(</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O(log(|</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 O(2 log(|</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 = O(log(|</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lvl="1"/>
            <a:r>
              <a:rPr lang="en-US" altLang="en-US" sz="2000" dirty="0">
                <a:latin typeface="Arial" charset="0"/>
                <a:cs typeface="Arial" charset="0"/>
              </a:rPr>
              <a:t>Consequently, the run-time would be </a:t>
            </a:r>
            <a:r>
              <a:rPr lang="en-US" altLang="en-US" sz="2000" dirty="0">
                <a:latin typeface="Symbol" panose="05050102010706020507" pitchFamily="18" charset="2"/>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log(|</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 = </a:t>
            </a:r>
            <a:r>
              <a:rPr lang="en-US" altLang="en-US" sz="2000" dirty="0">
                <a:latin typeface="Symbol" panose="05050102010706020507" pitchFamily="18" charset="2"/>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a:t>
            </a:r>
            <a:r>
              <a:rPr lang="en-CA" sz="2000" dirty="0"/>
              <a:t>·</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V</a:t>
            </a:r>
            <a:r>
              <a:rPr lang="en-US" altLang="en-US" sz="2000" dirty="0">
                <a:latin typeface="Times New Roman" panose="02020603050405020304" pitchFamily="18" charset="0"/>
                <a:cs typeface="Times New Roman" panose="02020603050405020304" pitchFamily="18" charset="0"/>
              </a:rPr>
              <a:t>|)</a:t>
            </a:r>
          </a:p>
          <a:p>
            <a:pPr lvl="1"/>
            <a:endParaRPr lang="en-US" altLang="en-US" sz="2000" dirty="0">
              <a:latin typeface="Times New Roman" panose="02020603050405020304" pitchFamily="18" charset="0"/>
              <a:cs typeface="Times New Roman" panose="02020603050405020304" pitchFamily="18" charset="0"/>
            </a:endParaRPr>
          </a:p>
          <a:p>
            <a:pPr>
              <a:buNone/>
            </a:pPr>
            <a:r>
              <a:rPr lang="en-US" altLang="en-US" sz="2400" dirty="0">
                <a:latin typeface="Arial" charset="0"/>
                <a:cs typeface="Arial" charset="0"/>
              </a:rPr>
              <a:t>The critical operation is </a:t>
            </a:r>
            <a:r>
              <a:rPr lang="en-US" altLang="en-US" sz="2400" dirty="0">
                <a:solidFill>
                  <a:srgbClr val="FF0000"/>
                </a:solidFill>
                <a:latin typeface="Arial" charset="0"/>
                <a:cs typeface="Arial" charset="0"/>
              </a:rPr>
              <a:t>determining if two vertices are connected</a:t>
            </a:r>
            <a:endParaRPr lang="en-US" altLang="en-US" sz="24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7D7B54B-2B1B-576F-A2CC-19DD744387CF}"/>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7705F1F-B748-E9DE-BCE8-E9DBCE4E7562}"/>
              </a:ext>
            </a:extLst>
          </p:cNvPr>
          <p:cNvSpPr>
            <a:spLocks noGrp="1"/>
          </p:cNvSpPr>
          <p:nvPr>
            <p:ph type="sldNum" sz="quarter" idx="11"/>
          </p:nvPr>
        </p:nvSpPr>
        <p:spPr/>
        <p:txBody>
          <a:bodyPr/>
          <a:lstStyle/>
          <a:p>
            <a:fld id="{009375D7-070A-4959-9224-FB5E66F2B1B3}" type="slidenum">
              <a:rPr lang="en-AU" smtClean="0"/>
              <a:pPr/>
              <a:t>75</a:t>
            </a:fld>
            <a:endParaRPr lang="en-AU" dirty="0"/>
          </a:p>
        </p:txBody>
      </p:sp>
    </p:spTree>
    <p:extLst>
      <p:ext uri="{BB962C8B-B14F-4D97-AF65-F5344CB8AC3E}">
        <p14:creationId xmlns:p14="http://schemas.microsoft.com/office/powerpoint/2010/main" val="3989588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670" y="3241043"/>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cs typeface="Arial" charset="0"/>
              </a:rPr>
              <a:t>Analysis</a:t>
            </a:r>
          </a:p>
        </p:txBody>
      </p:sp>
      <p:sp>
        <p:nvSpPr>
          <p:cNvPr id="10243"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Instead, we could use </a:t>
            </a:r>
            <a:r>
              <a:rPr lang="en-US" altLang="en-US" sz="2400" b="1" dirty="0">
                <a:latin typeface="Arial" charset="0"/>
                <a:cs typeface="Arial" charset="0"/>
              </a:rPr>
              <a:t>disjoint sets</a:t>
            </a:r>
          </a:p>
          <a:p>
            <a:pPr lvl="1"/>
            <a:r>
              <a:rPr lang="en-US" altLang="en-US" sz="2000" dirty="0">
                <a:latin typeface="Arial" charset="0"/>
                <a:cs typeface="Arial" charset="0"/>
              </a:rPr>
              <a:t>Consider edges in the same connected sub-graph as forming a set</a:t>
            </a:r>
          </a:p>
          <a:p>
            <a:pPr lvl="1"/>
            <a:r>
              <a:rPr lang="en-US" altLang="en-US" sz="2000" dirty="0">
                <a:latin typeface="Arial" charset="0"/>
                <a:cs typeface="Arial" charset="0"/>
              </a:rPr>
              <a:t>If the vertices of the next edge are in different sets, take the union of the two sets</a:t>
            </a:r>
          </a:p>
          <a:p>
            <a:pPr lvl="1"/>
            <a:r>
              <a:rPr lang="en-US" altLang="en-US" sz="2000"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589" y="3241043"/>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56260" y="3892406"/>
            <a:ext cx="2053767" cy="369332"/>
          </a:xfrm>
          <a:prstGeom prst="rect">
            <a:avLst/>
          </a:prstGeom>
          <a:noFill/>
        </p:spPr>
        <p:txBody>
          <a:bodyPr wrap="none" rtlCol="0">
            <a:spAutoFit/>
          </a:bodyPr>
          <a:lstStyle/>
          <a:p>
            <a:r>
              <a:rPr lang="en-CA" dirty="0"/>
              <a:t>{B, C, E}, {F, G, H, I}</a:t>
            </a:r>
          </a:p>
        </p:txBody>
      </p:sp>
      <p:sp>
        <p:nvSpPr>
          <p:cNvPr id="12" name="TextBox 11"/>
          <p:cNvSpPr txBox="1"/>
          <p:nvPr/>
        </p:nvSpPr>
        <p:spPr>
          <a:xfrm>
            <a:off x="6590074" y="3281283"/>
            <a:ext cx="1896673" cy="369332"/>
          </a:xfrm>
          <a:prstGeom prst="rect">
            <a:avLst/>
          </a:prstGeom>
          <a:noFill/>
        </p:spPr>
        <p:txBody>
          <a:bodyPr wrap="none" rtlCol="0">
            <a:spAutoFit/>
          </a:bodyPr>
          <a:lstStyle/>
          <a:p>
            <a:r>
              <a:rPr lang="en-CA" dirty="0"/>
              <a:t>{</a:t>
            </a:r>
            <a:r>
              <a:rPr lang="en-CA" dirty="0">
                <a:solidFill>
                  <a:srgbClr val="FF0000"/>
                </a:solidFill>
              </a:rPr>
              <a:t>B</a:t>
            </a:r>
            <a:r>
              <a:rPr lang="en-CA" dirty="0"/>
              <a:t>, </a:t>
            </a:r>
            <a:r>
              <a:rPr lang="en-CA" dirty="0">
                <a:solidFill>
                  <a:srgbClr val="FF0000"/>
                </a:solidFill>
              </a:rPr>
              <a:t>C</a:t>
            </a:r>
            <a:r>
              <a:rPr lang="en-CA" dirty="0"/>
              <a:t>, E, F, G, H, I}</a:t>
            </a:r>
          </a:p>
        </p:txBody>
      </p:sp>
      <p:sp>
        <p:nvSpPr>
          <p:cNvPr id="13" name="TextBox 12"/>
          <p:cNvSpPr txBox="1"/>
          <p:nvPr/>
        </p:nvSpPr>
        <p:spPr>
          <a:xfrm>
            <a:off x="1042823" y="3392051"/>
            <a:ext cx="1880643" cy="369332"/>
          </a:xfrm>
          <a:prstGeom prst="rect">
            <a:avLst/>
          </a:prstGeom>
          <a:noFill/>
        </p:spPr>
        <p:txBody>
          <a:bodyPr wrap="none" rtlCol="0">
            <a:spAutoFit/>
          </a:bodyPr>
          <a:lstStyle/>
          <a:p>
            <a:r>
              <a:rPr lang="en-CA" dirty="0">
                <a:solidFill>
                  <a:srgbClr val="FF0000"/>
                </a:solidFill>
              </a:rPr>
              <a:t>Add edge (E, H)?</a:t>
            </a:r>
          </a:p>
        </p:txBody>
      </p:sp>
      <p:sp>
        <p:nvSpPr>
          <p:cNvPr id="2" name="Footer Placeholder 1">
            <a:extLst>
              <a:ext uri="{FF2B5EF4-FFF2-40B4-BE49-F238E27FC236}">
                <a16:creationId xmlns:a16="http://schemas.microsoft.com/office/drawing/2014/main" id="{D4C2B15B-7E6E-D9FE-D42B-A50651237694}"/>
              </a:ext>
            </a:extLst>
          </p:cNvPr>
          <p:cNvSpPr>
            <a:spLocks noGrp="1"/>
          </p:cNvSpPr>
          <p:nvPr>
            <p:ph type="ftr" sz="quarter" idx="10"/>
          </p:nvPr>
        </p:nvSpPr>
        <p:spPr/>
        <p:txBody>
          <a:bodyPr/>
          <a:lstStyle/>
          <a:p>
            <a:r>
              <a:rPr lang="en-AU" dirty="0"/>
              <a:t>22T2</a:t>
            </a:r>
          </a:p>
        </p:txBody>
      </p:sp>
      <p:sp>
        <p:nvSpPr>
          <p:cNvPr id="3" name="Slide Number Placeholder 2">
            <a:extLst>
              <a:ext uri="{FF2B5EF4-FFF2-40B4-BE49-F238E27FC236}">
                <a16:creationId xmlns:a16="http://schemas.microsoft.com/office/drawing/2014/main" id="{F9715E6B-4923-34D0-93B3-E1955BA57965}"/>
              </a:ext>
            </a:extLst>
          </p:cNvPr>
          <p:cNvSpPr>
            <a:spLocks noGrp="1"/>
          </p:cNvSpPr>
          <p:nvPr>
            <p:ph type="sldNum" sz="quarter" idx="11"/>
          </p:nvPr>
        </p:nvSpPr>
        <p:spPr/>
        <p:txBody>
          <a:bodyPr/>
          <a:lstStyle/>
          <a:p>
            <a:fld id="{009375D7-070A-4959-9224-FB5E66F2B1B3}" type="slidenum">
              <a:rPr lang="en-AU" smtClean="0"/>
              <a:pPr/>
              <a:t>76</a:t>
            </a:fld>
            <a:endParaRPr lang="en-AU" dirty="0"/>
          </a:p>
        </p:txBody>
      </p:sp>
    </p:spTree>
    <p:extLst>
      <p:ext uri="{BB962C8B-B14F-4D97-AF65-F5344CB8AC3E}">
        <p14:creationId xmlns:p14="http://schemas.microsoft.com/office/powerpoint/2010/main" val="341598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cs typeface="Arial" charset="0"/>
              </a:rPr>
              <a:t>Analysis</a:t>
            </a:r>
          </a:p>
        </p:txBody>
      </p:sp>
      <p:sp>
        <p:nvSpPr>
          <p:cNvPr id="10243"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The disjoint set data structure has the following average run-times:</a:t>
            </a:r>
          </a:p>
          <a:p>
            <a:pPr lvl="1"/>
            <a:r>
              <a:rPr lang="en-US" altLang="en-US" sz="2000" dirty="0">
                <a:latin typeface="Arial" charset="0"/>
                <a:cs typeface="Arial" charset="0"/>
              </a:rPr>
              <a:t>Checking if two vertices are in the same set is </a:t>
            </a:r>
            <a:r>
              <a:rPr lang="en-US" altLang="en-US" sz="2000" b="1" dirty="0">
                <a:solidFill>
                  <a:srgbClr val="FF0000"/>
                </a:solidFill>
                <a:latin typeface="Arial" charset="0"/>
                <a:cs typeface="Arial" charset="0"/>
              </a:rPr>
              <a:t>almost linear</a:t>
            </a:r>
          </a:p>
          <a:p>
            <a:pPr lvl="1"/>
            <a:r>
              <a:rPr lang="en-US" altLang="en-US" sz="2000" dirty="0">
                <a:latin typeface="Arial" charset="0"/>
                <a:cs typeface="Arial" charset="0"/>
              </a:rPr>
              <a:t>Taking the union of two disjoint sets is </a:t>
            </a:r>
            <a:r>
              <a:rPr lang="en-US" altLang="en-US" sz="2000" b="1" dirty="0">
                <a:solidFill>
                  <a:srgbClr val="FF0000"/>
                </a:solidFill>
                <a:latin typeface="Arial" charset="0"/>
                <a:cs typeface="Arial" charset="0"/>
              </a:rPr>
              <a:t>almost linear</a:t>
            </a:r>
            <a:endParaRPr lang="en-US" altLang="en-US" sz="2000" dirty="0">
              <a:latin typeface="Arial" charset="0"/>
              <a:cs typeface="Arial" charset="0"/>
            </a:endParaRPr>
          </a:p>
          <a:p>
            <a:pPr lvl="1"/>
            <a:endParaRPr lang="en-US" altLang="en-US" sz="2000" dirty="0">
              <a:latin typeface="Times New Roman" panose="02020603050405020304" pitchFamily="18" charset="0"/>
              <a:cs typeface="Times New Roman" panose="02020603050405020304" pitchFamily="18" charset="0"/>
            </a:endParaRPr>
          </a:p>
          <a:p>
            <a:pPr>
              <a:buNone/>
            </a:pPr>
            <a:r>
              <a:rPr lang="en-US" altLang="en-US" sz="2400" dirty="0">
                <a:latin typeface="Arial" charset="0"/>
                <a:cs typeface="Arial" charset="0"/>
              </a:rPr>
              <a:t>Thus, checking and building the minimum spanning tree is now </a:t>
            </a:r>
            <a:r>
              <a:rPr lang="en-US" altLang="en-US" sz="2400" dirty="0">
                <a:latin typeface="Symbol" panose="05050102010706020507" pitchFamily="18" charset="2"/>
                <a:cs typeface="Times New Roman" panose="02020603050405020304" pitchFamily="18" charset="0"/>
              </a:rPr>
              <a:t>O</a:t>
            </a:r>
            <a:r>
              <a:rPr lang="en-US" altLang="en-US" sz="2400" dirty="0">
                <a:latin typeface="Times New Roman" panose="02020603050405020304" pitchFamily="18" charset="0"/>
                <a:cs typeface="Times New Roman" panose="02020603050405020304" pitchFamily="18" charset="0"/>
              </a:rPr>
              <a:t>(|</a:t>
            </a:r>
            <a:r>
              <a:rPr lang="en-US" altLang="en-US" sz="2400" i="1" dirty="0">
                <a:latin typeface="Times New Roman" panose="02020603050405020304" pitchFamily="18" charset="0"/>
                <a:cs typeface="Times New Roman" panose="02020603050405020304" pitchFamily="18" charset="0"/>
              </a:rPr>
              <a:t>E</a:t>
            </a:r>
            <a:r>
              <a:rPr lang="en-US" altLang="en-US" sz="2400" dirty="0">
                <a:latin typeface="Times New Roman" panose="02020603050405020304" pitchFamily="18" charset="0"/>
                <a:cs typeface="Times New Roman" panose="02020603050405020304" pitchFamily="18" charset="0"/>
              </a:rPr>
              <a:t>|)</a:t>
            </a:r>
            <a:endParaRPr lang="en-US" altLang="en-US" sz="2400" dirty="0">
              <a:latin typeface="Arial" charset="0"/>
              <a:cs typeface="Arial" charset="0"/>
            </a:endParaRPr>
          </a:p>
          <a:p>
            <a:pPr lvl="1"/>
            <a:endParaRPr lang="en-US" altLang="en-US" sz="2000" dirty="0">
              <a:latin typeface="Arial" charset="0"/>
              <a:cs typeface="Arial" charset="0"/>
            </a:endParaRPr>
          </a:p>
          <a:p>
            <a:pPr marL="355600" indent="-355600">
              <a:buNone/>
            </a:pPr>
            <a:r>
              <a:rPr lang="en-US" altLang="en-US" sz="2400" dirty="0">
                <a:latin typeface="Arial" charset="0"/>
                <a:cs typeface="Arial" charset="0"/>
              </a:rPr>
              <a:t>The dominant time is now the time required to sort the edges:</a:t>
            </a:r>
          </a:p>
          <a:p>
            <a:pPr lvl="1"/>
            <a:r>
              <a:rPr lang="en-US" altLang="en-US" sz="2000" dirty="0">
                <a:latin typeface="Arial" charset="0"/>
                <a:cs typeface="Arial" charset="0"/>
              </a:rPr>
              <a:t>Using quicksort, the run-time is </a:t>
            </a:r>
            <a:r>
              <a:rPr lang="en-US" altLang="en-US" sz="2000" dirty="0">
                <a:latin typeface="Symbol" panose="05050102010706020507" pitchFamily="18" charset="2"/>
                <a:cs typeface="Times New Roman" panose="02020603050405020304" pitchFamily="18" charset="0"/>
              </a:rPr>
              <a:t>O</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log(|</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Arial" charset="0"/>
              <a:cs typeface="Arial" charset="0"/>
            </a:endParaRPr>
          </a:p>
          <a:p>
            <a:pPr lvl="1"/>
            <a:endParaRPr lang="en-US" altLang="en-US" sz="2000" dirty="0">
              <a:latin typeface="Arial" charset="0"/>
              <a:cs typeface="Arial" charset="0"/>
            </a:endParaRPr>
          </a:p>
        </p:txBody>
      </p:sp>
      <p:sp>
        <p:nvSpPr>
          <p:cNvPr id="2" name="Footer Placeholder 1">
            <a:extLst>
              <a:ext uri="{FF2B5EF4-FFF2-40B4-BE49-F238E27FC236}">
                <a16:creationId xmlns:a16="http://schemas.microsoft.com/office/drawing/2014/main" id="{5A870225-5960-FEB3-FDEC-4CE81B1561A3}"/>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E638491-5E8B-D2A6-40A2-EF91F90D2127}"/>
              </a:ext>
            </a:extLst>
          </p:cNvPr>
          <p:cNvSpPr>
            <a:spLocks noGrp="1"/>
          </p:cNvSpPr>
          <p:nvPr>
            <p:ph type="sldNum" sz="quarter" idx="11"/>
          </p:nvPr>
        </p:nvSpPr>
        <p:spPr/>
        <p:txBody>
          <a:bodyPr/>
          <a:lstStyle/>
          <a:p>
            <a:fld id="{009375D7-070A-4959-9224-FB5E66F2B1B3}" type="slidenum">
              <a:rPr lang="en-AU" smtClean="0"/>
              <a:pPr/>
              <a:t>77</a:t>
            </a:fld>
            <a:endParaRPr lang="en-AU" dirty="0"/>
          </a:p>
        </p:txBody>
      </p:sp>
    </p:spTree>
    <p:extLst>
      <p:ext uri="{BB962C8B-B14F-4D97-AF65-F5344CB8AC3E}">
        <p14:creationId xmlns:p14="http://schemas.microsoft.com/office/powerpoint/2010/main" val="1892703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a:xfrm>
            <a:off x="838200" y="1691724"/>
            <a:ext cx="8261626" cy="4351338"/>
          </a:xfrm>
        </p:spPr>
        <p:txBody>
          <a:bodyPr/>
          <a:lstStyle/>
          <a:p>
            <a:pPr>
              <a:buNone/>
            </a:pPr>
            <a:r>
              <a:rPr lang="en-CA" sz="2400" dirty="0"/>
              <a:t>Going through the example again with disjoint sets</a:t>
            </a:r>
            <a:r>
              <a:rPr lang="en-US" sz="2400" dirty="0">
                <a:latin typeface="Arial" charset="0"/>
                <a:cs typeface="Arial" charset="0"/>
              </a:rPr>
              <a:t>.</a:t>
            </a:r>
            <a:r>
              <a:rPr lang="zh-CN" altLang="en-US" sz="2400" dirty="0">
                <a:latin typeface="Arial" charset="0"/>
                <a:cs typeface="Arial" charset="0"/>
              </a:rPr>
              <a:t> </a:t>
            </a:r>
            <a:r>
              <a:rPr lang="en-US" altLang="en-US" sz="2400" dirty="0">
                <a:latin typeface="Arial" charset="0"/>
                <a:cs typeface="Arial" charset="0"/>
              </a:rPr>
              <a:t>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742" y="2983771"/>
            <a:ext cx="3240671" cy="30258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01554" y="604645"/>
            <a:ext cx="766557"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2047412" y="2496993"/>
            <a:ext cx="4836580" cy="369332"/>
          </a:xfrm>
          <a:prstGeom prst="rect">
            <a:avLst/>
          </a:prstGeom>
          <a:noFill/>
        </p:spPr>
        <p:txBody>
          <a:bodyPr wrap="none" rtlCol="0">
            <a:spAutoFit/>
          </a:bodyPr>
          <a:lstStyle/>
          <a:p>
            <a:pPr algn="ctr"/>
            <a:r>
              <a:rPr lang="en-CA" dirty="0"/>
              <a:t>{A}, {B}, {C}, {D}, {E}, {F}, {G}, {H}, {I}, {J}, {K}, {L}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9A4604-36DA-4F96-9D7F-C11EFD357F27}"/>
                  </a:ext>
                </a:extLst>
              </p:cNvPr>
              <p:cNvSpPr txBox="1"/>
              <p:nvPr/>
            </p:nvSpPr>
            <p:spPr>
              <a:xfrm>
                <a:off x="2047412" y="3218663"/>
                <a:ext cx="4572000" cy="923330"/>
              </a:xfrm>
              <a:prstGeom prst="rect">
                <a:avLst/>
              </a:prstGeom>
              <a:noFill/>
            </p:spPr>
            <p:txBody>
              <a:bodyPr wrap="square">
                <a:spAutoFit/>
              </a:bodyPr>
              <a:lstStyle/>
              <a:p>
                <a:pPr>
                  <a:buFont typeface="Arial" charset="0"/>
                  <a:buNone/>
                </a:pPr>
                <a:r>
                  <a:rPr lang="en-AU" altLang="en-US" dirty="0">
                    <a:latin typeface="Arial" charset="0"/>
                    <a:cs typeface="Arial" charset="0"/>
                  </a:rPr>
                  <a:t>Initialization</a:t>
                </a:r>
                <a:r>
                  <a:rPr lang="en-AU" altLang="en-US" dirty="0"/>
                  <a:t>: </a:t>
                </a:r>
              </a:p>
              <a:p>
                <a:pPr>
                  <a:buFont typeface="Arial" charset="0"/>
                  <a:buNone/>
                </a:pPr>
                <a:r>
                  <a:rPr lang="en-AU" altLang="en-US" dirty="0"/>
                  <a:t>For each vertex </a:t>
                </a:r>
                <a14:m>
                  <m:oMath xmlns:m="http://schemas.openxmlformats.org/officeDocument/2006/math">
                    <m:sSub>
                      <m:sSubPr>
                        <m:ctrlPr>
                          <a:rPr lang="en-AU" altLang="en-US" i="1">
                            <a:latin typeface="Cambria Math" panose="02040503050406030204" pitchFamily="18" charset="0"/>
                          </a:rPr>
                        </m:ctrlPr>
                      </m:sSubPr>
                      <m:e>
                        <m:r>
                          <a:rPr lang="en-US" altLang="en-US" i="1">
                            <a:latin typeface="Cambria Math" panose="02040503050406030204" pitchFamily="18" charset="0"/>
                          </a:rPr>
                          <m:t>𝑢</m:t>
                        </m:r>
                      </m:e>
                      <m:sub>
                        <m:r>
                          <a:rPr lang="en-AU" altLang="en-US" i="1">
                            <a:latin typeface="Cambria Math" panose="02040503050406030204" pitchFamily="18" charset="0"/>
                          </a:rPr>
                          <m:t>𝑖</m:t>
                        </m:r>
                      </m:sub>
                    </m:sSub>
                    <m:r>
                      <a:rPr lang="en-AU" altLang="en-US" i="1">
                        <a:latin typeface="Cambria Math" panose="02040503050406030204" pitchFamily="18" charset="0"/>
                      </a:rPr>
                      <m:t> </m:t>
                    </m:r>
                    <m:r>
                      <a:rPr lang="en-AU" altLang="en-US" i="1">
                        <a:latin typeface="Cambria Math" panose="02040503050406030204" pitchFamily="18" charset="0"/>
                        <a:ea typeface="Cambria Math" panose="02040503050406030204" pitchFamily="18" charset="0"/>
                      </a:rPr>
                      <m:t>∈[</m:t>
                    </m:r>
                    <m:r>
                      <a:rPr lang="en-AU" altLang="en-US" i="1">
                        <a:latin typeface="Cambria Math" panose="02040503050406030204" pitchFamily="18" charset="0"/>
                        <a:ea typeface="Cambria Math" panose="02040503050406030204" pitchFamily="18" charset="0"/>
                      </a:rPr>
                      <m:t>𝐴</m:t>
                    </m:r>
                    <m:r>
                      <a:rPr lang="en-AU" altLang="en-US" i="1">
                        <a:latin typeface="Cambria Math" panose="02040503050406030204" pitchFamily="18" charset="0"/>
                        <a:ea typeface="Cambria Math" panose="02040503050406030204" pitchFamily="18" charset="0"/>
                      </a:rPr>
                      <m:t>,</m:t>
                    </m:r>
                    <m:r>
                      <a:rPr lang="en-AU" altLang="en-US" i="1">
                        <a:latin typeface="Cambria Math" panose="02040503050406030204" pitchFamily="18" charset="0"/>
                        <a:ea typeface="Cambria Math" panose="02040503050406030204" pitchFamily="18" charset="0"/>
                      </a:rPr>
                      <m:t>𝐿</m:t>
                    </m:r>
                    <m:r>
                      <a:rPr lang="en-AU" altLang="en-US" i="1">
                        <a:latin typeface="Cambria Math" panose="02040503050406030204" pitchFamily="18" charset="0"/>
                        <a:ea typeface="Cambria Math" panose="02040503050406030204" pitchFamily="18" charset="0"/>
                      </a:rPr>
                      <m:t>]</m:t>
                    </m:r>
                  </m:oMath>
                </a14:m>
                <a:r>
                  <a:rPr lang="en-AU" altLang="zh-CN" dirty="0">
                    <a:latin typeface="Arial" charset="0"/>
                    <a:cs typeface="Arial" charset="0"/>
                  </a:rPr>
                  <a:t>, each vertex direct to themselves. </a:t>
                </a:r>
                <a:endParaRPr lang="en-US" altLang="en-US" dirty="0">
                  <a:latin typeface="Arial" charset="0"/>
                  <a:cs typeface="Arial" charset="0"/>
                </a:endParaRPr>
              </a:p>
            </p:txBody>
          </p:sp>
        </mc:Choice>
        <mc:Fallback xmlns="">
          <p:sp>
            <p:nvSpPr>
              <p:cNvPr id="10" name="TextBox 9">
                <a:extLst>
                  <a:ext uri="{FF2B5EF4-FFF2-40B4-BE49-F238E27FC236}">
                    <a16:creationId xmlns:a16="http://schemas.microsoft.com/office/drawing/2014/main" id="{829A4604-36DA-4F96-9D7F-C11EFD357F27}"/>
                  </a:ext>
                </a:extLst>
              </p:cNvPr>
              <p:cNvSpPr txBox="1">
                <a:spLocks noRot="1" noChangeAspect="1" noMove="1" noResize="1" noEditPoints="1" noAdjustHandles="1" noChangeArrowheads="1" noChangeShapeType="1" noTextEdit="1"/>
              </p:cNvSpPr>
              <p:nvPr/>
            </p:nvSpPr>
            <p:spPr>
              <a:xfrm>
                <a:off x="2047412" y="3218663"/>
                <a:ext cx="4572000" cy="923330"/>
              </a:xfrm>
              <a:prstGeom prst="rect">
                <a:avLst/>
              </a:prstGeom>
              <a:blipFill>
                <a:blip r:embed="rId4"/>
                <a:stretch>
                  <a:fillRect l="-1200"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FA822352-DDAD-4D8E-8157-A3F80EF954B1}"/>
                  </a:ext>
                </a:extLst>
              </p:cNvPr>
              <p:cNvSpPr/>
              <p:nvPr/>
            </p:nvSpPr>
            <p:spPr>
              <a:xfrm flipH="1">
                <a:off x="3046448" y="4605481"/>
                <a:ext cx="654634" cy="56391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000" i="1">
                              <a:solidFill>
                                <a:schemeClr val="tx1"/>
                              </a:solidFill>
                              <a:latin typeface="Cambria Math" panose="02040503050406030204" pitchFamily="18" charset="0"/>
                            </a:rPr>
                          </m:ctrlPr>
                        </m:sSubPr>
                        <m:e>
                          <m:r>
                            <a:rPr lang="en-AU" sz="2000" i="1">
                              <a:solidFill>
                                <a:schemeClr val="tx1"/>
                              </a:solidFill>
                              <a:latin typeface="Cambria Math" panose="02040503050406030204" pitchFamily="18" charset="0"/>
                            </a:rPr>
                            <m:t>𝑢</m:t>
                          </m:r>
                        </m:e>
                        <m:sub>
                          <m:r>
                            <a:rPr lang="en-AU" sz="2000" i="1">
                              <a:solidFill>
                                <a:schemeClr val="tx1"/>
                              </a:solidFill>
                              <a:latin typeface="Cambria Math" panose="02040503050406030204" pitchFamily="18" charset="0"/>
                            </a:rPr>
                            <m:t>𝑖</m:t>
                          </m:r>
                        </m:sub>
                      </m:sSub>
                    </m:oMath>
                  </m:oMathPara>
                </a14:m>
                <a:endParaRPr lang="en-US" sz="2000" i="1" dirty="0">
                  <a:solidFill>
                    <a:schemeClr val="tx1"/>
                  </a:solidFill>
                </a:endParaRPr>
              </a:p>
            </p:txBody>
          </p:sp>
        </mc:Choice>
        <mc:Fallback xmlns="">
          <p:sp>
            <p:nvSpPr>
              <p:cNvPr id="17" name="Oval 16">
                <a:extLst>
                  <a:ext uri="{FF2B5EF4-FFF2-40B4-BE49-F238E27FC236}">
                    <a16:creationId xmlns:a16="http://schemas.microsoft.com/office/drawing/2014/main" id="{FA822352-DDAD-4D8E-8157-A3F80EF954B1}"/>
                  </a:ext>
                </a:extLst>
              </p:cNvPr>
              <p:cNvSpPr>
                <a:spLocks noRot="1" noChangeAspect="1" noMove="1" noResize="1" noEditPoints="1" noAdjustHandles="1" noChangeArrowheads="1" noChangeShapeType="1" noTextEdit="1"/>
              </p:cNvSpPr>
              <p:nvPr/>
            </p:nvSpPr>
            <p:spPr>
              <a:xfrm flipH="1">
                <a:off x="3046448" y="4605481"/>
                <a:ext cx="654634" cy="563910"/>
              </a:xfrm>
              <a:prstGeom prst="ellipse">
                <a:avLst/>
              </a:prstGeom>
              <a:blipFill>
                <a:blip r:embed="rId5"/>
                <a:stretch>
                  <a:fillRect/>
                </a:stretch>
              </a:blipFill>
              <a:ln w="19050" cap="flat">
                <a:solidFill>
                  <a:schemeClr val="tx1"/>
                </a:solidFill>
                <a:prstDash val="solid"/>
                <a:miter/>
              </a:ln>
            </p:spPr>
            <p:txBody>
              <a:bodyPr/>
              <a:lstStyle/>
              <a:p>
                <a:r>
                  <a:rPr lang="en-US">
                    <a:noFill/>
                  </a:rPr>
                  <a:t> </a:t>
                </a:r>
              </a:p>
            </p:txBody>
          </p:sp>
        </mc:Fallback>
      </mc:AlternateContent>
      <p:cxnSp>
        <p:nvCxnSpPr>
          <p:cNvPr id="18" name="Connector: Curved 17">
            <a:extLst>
              <a:ext uri="{FF2B5EF4-FFF2-40B4-BE49-F238E27FC236}">
                <a16:creationId xmlns:a16="http://schemas.microsoft.com/office/drawing/2014/main" id="{593ABE0B-23AE-49F3-8EE4-60B4DFEBF86E}"/>
              </a:ext>
            </a:extLst>
          </p:cNvPr>
          <p:cNvCxnSpPr>
            <a:cxnSpLocks/>
          </p:cNvCxnSpPr>
          <p:nvPr/>
        </p:nvCxnSpPr>
        <p:spPr>
          <a:xfrm rot="10800000" flipH="1">
            <a:off x="3046448" y="4814407"/>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7BAB9B30-43DC-6292-585C-8584369516E7}"/>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6C3481F8-25B2-E1A4-0BC1-23324966D186}"/>
              </a:ext>
            </a:extLst>
          </p:cNvPr>
          <p:cNvSpPr>
            <a:spLocks noGrp="1"/>
          </p:cNvSpPr>
          <p:nvPr>
            <p:ph type="sldNum" sz="quarter" idx="11"/>
          </p:nvPr>
        </p:nvSpPr>
        <p:spPr/>
        <p:txBody>
          <a:bodyPr/>
          <a:lstStyle/>
          <a:p>
            <a:fld id="{009375D7-070A-4959-9224-FB5E66F2B1B3}" type="slidenum">
              <a:rPr lang="en-AU" smtClean="0"/>
              <a:pPr/>
              <a:t>78</a:t>
            </a:fld>
            <a:endParaRPr lang="en-AU" dirty="0"/>
          </a:p>
        </p:txBody>
      </p:sp>
    </p:spTree>
    <p:extLst>
      <p:ext uri="{BB962C8B-B14F-4D97-AF65-F5344CB8AC3E}">
        <p14:creationId xmlns:p14="http://schemas.microsoft.com/office/powerpoint/2010/main" val="38715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We start by adding edge {C, 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417" y="2629230"/>
            <a:ext cx="3104878" cy="289905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8579579"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98216" y="2300184"/>
            <a:ext cx="4679486" cy="369332"/>
          </a:xfrm>
          <a:prstGeom prst="rect">
            <a:avLst/>
          </a:prstGeom>
          <a:noFill/>
        </p:spPr>
        <p:txBody>
          <a:bodyPr wrap="none" rtlCol="0">
            <a:spAutoFit/>
          </a:bodyPr>
          <a:lstStyle/>
          <a:p>
            <a:pPr algn="ctr"/>
            <a:r>
              <a:rPr lang="en-CA" dirty="0"/>
              <a:t>{A}, {B}, {C, E}, {D}, {F}, {G}, {H}, {I}, {J}, {K}, {L}</a:t>
            </a:r>
          </a:p>
        </p:txBody>
      </p:sp>
      <p:grpSp>
        <p:nvGrpSpPr>
          <p:cNvPr id="2" name="Group 1">
            <a:extLst>
              <a:ext uri="{FF2B5EF4-FFF2-40B4-BE49-F238E27FC236}">
                <a16:creationId xmlns:a16="http://schemas.microsoft.com/office/drawing/2014/main" id="{D247D35D-9FEE-48E5-93F0-8958C80EB158}"/>
              </a:ext>
            </a:extLst>
          </p:cNvPr>
          <p:cNvGrpSpPr/>
          <p:nvPr/>
        </p:nvGrpSpPr>
        <p:grpSpPr>
          <a:xfrm>
            <a:off x="3267527" y="5008194"/>
            <a:ext cx="684155" cy="1715382"/>
            <a:chOff x="1661333" y="4182603"/>
            <a:chExt cx="684155" cy="1715382"/>
          </a:xfrm>
        </p:grpSpPr>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18BD310-E9C5-4F41-B3C0-8D6B6E91FA8D}"/>
                    </a:ext>
                  </a:extLst>
                </p:cNvPr>
                <p:cNvSpPr/>
                <p:nvPr/>
              </p:nvSpPr>
              <p:spPr>
                <a:xfrm flipH="1">
                  <a:off x="1690854" y="4182603"/>
                  <a:ext cx="654634" cy="56391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13" name="Oval 12">
                  <a:extLst>
                    <a:ext uri="{FF2B5EF4-FFF2-40B4-BE49-F238E27FC236}">
                      <a16:creationId xmlns:a16="http://schemas.microsoft.com/office/drawing/2014/main" id="{018BD310-E9C5-4F41-B3C0-8D6B6E91FA8D}"/>
                    </a:ext>
                  </a:extLst>
                </p:cNvPr>
                <p:cNvSpPr>
                  <a:spLocks noRot="1" noChangeAspect="1" noMove="1" noResize="1" noEditPoints="1" noAdjustHandles="1" noChangeArrowheads="1" noChangeShapeType="1" noTextEdit="1"/>
                </p:cNvSpPr>
                <p:nvPr/>
              </p:nvSpPr>
              <p:spPr>
                <a:xfrm flipH="1">
                  <a:off x="1690854" y="4182603"/>
                  <a:ext cx="654634" cy="563910"/>
                </a:xfrm>
                <a:prstGeom prst="ellipse">
                  <a:avLst/>
                </a:prstGeom>
                <a:blipFill>
                  <a:blip r:embed="rId4"/>
                  <a:stretch>
                    <a:fillRect/>
                  </a:stretch>
                </a:blipFill>
                <a:ln w="19050" cap="flat">
                  <a:solidFill>
                    <a:schemeClr val="tx1"/>
                  </a:solidFill>
                  <a:prstDash val="solid"/>
                  <a:miter/>
                </a:ln>
              </p:spPr>
              <p:txBody>
                <a:bodyPr/>
                <a:lstStyle/>
                <a:p>
                  <a:r>
                    <a:rPr lang="en-AU">
                      <a:noFill/>
                    </a:rPr>
                    <a:t> </a:t>
                  </a:r>
                </a:p>
              </p:txBody>
            </p:sp>
          </mc:Fallback>
        </mc:AlternateContent>
        <p:sp>
          <p:nvSpPr>
            <p:cNvPr id="14" name="Oval 13">
              <a:extLst>
                <a:ext uri="{FF2B5EF4-FFF2-40B4-BE49-F238E27FC236}">
                  <a16:creationId xmlns:a16="http://schemas.microsoft.com/office/drawing/2014/main" id="{396DD3CA-F5FD-4013-847D-FB4E4FC5F07C}"/>
                </a:ext>
              </a:extLst>
            </p:cNvPr>
            <p:cNvSpPr/>
            <p:nvPr/>
          </p:nvSpPr>
          <p:spPr>
            <a:xfrm flipH="1">
              <a:off x="1661333" y="5334075"/>
              <a:ext cx="654634" cy="56391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5" name="Straight Arrow Connector 14">
              <a:extLst>
                <a:ext uri="{FF2B5EF4-FFF2-40B4-BE49-F238E27FC236}">
                  <a16:creationId xmlns:a16="http://schemas.microsoft.com/office/drawing/2014/main" id="{642A31CA-16EC-4339-A945-D1EA2389DD6D}"/>
                </a:ext>
              </a:extLst>
            </p:cNvPr>
            <p:cNvCxnSpPr>
              <a:cxnSpLocks/>
              <a:stCxn id="14" idx="0"/>
              <a:endCxn id="13" idx="4"/>
            </p:cNvCxnSpPr>
            <p:nvPr/>
          </p:nvCxnSpPr>
          <p:spPr>
            <a:xfrm flipV="1">
              <a:off x="1988650" y="4746513"/>
              <a:ext cx="29521" cy="587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or: Curved 23">
              <a:extLst>
                <a:ext uri="{FF2B5EF4-FFF2-40B4-BE49-F238E27FC236}">
                  <a16:creationId xmlns:a16="http://schemas.microsoft.com/office/drawing/2014/main" id="{2289FEAA-29EC-0541-992C-8F069F52F6CB}"/>
                </a:ext>
              </a:extLst>
            </p:cNvPr>
            <p:cNvCxnSpPr>
              <a:cxnSpLocks/>
            </p:cNvCxnSpPr>
            <p:nvPr/>
          </p:nvCxnSpPr>
          <p:spPr>
            <a:xfrm rot="10800000" flipH="1">
              <a:off x="1690854" y="4464558"/>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grpSp>
      <p:sp>
        <p:nvSpPr>
          <p:cNvPr id="17" name="Oval 16">
            <a:extLst>
              <a:ext uri="{FF2B5EF4-FFF2-40B4-BE49-F238E27FC236}">
                <a16:creationId xmlns:a16="http://schemas.microsoft.com/office/drawing/2014/main" id="{56B3DB80-E928-427D-9550-E25A99085B5E}"/>
              </a:ext>
            </a:extLst>
          </p:cNvPr>
          <p:cNvSpPr/>
          <p:nvPr/>
        </p:nvSpPr>
        <p:spPr>
          <a:xfrm flipH="1">
            <a:off x="3928731" y="3102260"/>
            <a:ext cx="654634" cy="56391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1F015540-348E-47BF-96A6-FA26C334E68C}"/>
                  </a:ext>
                </a:extLst>
              </p:cNvPr>
              <p:cNvSpPr/>
              <p:nvPr/>
            </p:nvSpPr>
            <p:spPr>
              <a:xfrm flipH="1">
                <a:off x="2698085" y="3102260"/>
                <a:ext cx="654634" cy="56391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18" name="Oval 17">
                <a:extLst>
                  <a:ext uri="{FF2B5EF4-FFF2-40B4-BE49-F238E27FC236}">
                    <a16:creationId xmlns:a16="http://schemas.microsoft.com/office/drawing/2014/main" id="{1F015540-348E-47BF-96A6-FA26C334E68C}"/>
                  </a:ext>
                </a:extLst>
              </p:cNvPr>
              <p:cNvSpPr>
                <a:spLocks noRot="1" noChangeAspect="1" noMove="1" noResize="1" noEditPoints="1" noAdjustHandles="1" noChangeArrowheads="1" noChangeShapeType="1" noTextEdit="1"/>
              </p:cNvSpPr>
              <p:nvPr/>
            </p:nvSpPr>
            <p:spPr>
              <a:xfrm flipH="1">
                <a:off x="2698085" y="3102260"/>
                <a:ext cx="654634" cy="563910"/>
              </a:xfrm>
              <a:prstGeom prst="ellipse">
                <a:avLst/>
              </a:prstGeom>
              <a:blipFill>
                <a:blip r:embed="rId5"/>
                <a:stretch>
                  <a:fillRect/>
                </a:stretch>
              </a:blipFill>
              <a:ln w="19050" cap="flat">
                <a:solidFill>
                  <a:schemeClr val="tx1"/>
                </a:solidFill>
                <a:prstDash val="solid"/>
                <a:miter/>
              </a:ln>
            </p:spPr>
            <p:txBody>
              <a:bodyPr/>
              <a:lstStyle/>
              <a:p>
                <a:r>
                  <a:rPr lang="en-US">
                    <a:noFill/>
                  </a:rPr>
                  <a:t> </a:t>
                </a:r>
              </a:p>
            </p:txBody>
          </p:sp>
        </mc:Fallback>
      </mc:AlternateContent>
      <p:cxnSp>
        <p:nvCxnSpPr>
          <p:cNvPr id="19" name="Connector: Curved 23">
            <a:extLst>
              <a:ext uri="{FF2B5EF4-FFF2-40B4-BE49-F238E27FC236}">
                <a16:creationId xmlns:a16="http://schemas.microsoft.com/office/drawing/2014/main" id="{16B9D7DE-DF6C-4580-A0B6-55186047AD39}"/>
              </a:ext>
            </a:extLst>
          </p:cNvPr>
          <p:cNvCxnSpPr>
            <a:cxnSpLocks/>
          </p:cNvCxnSpPr>
          <p:nvPr/>
        </p:nvCxnSpPr>
        <p:spPr>
          <a:xfrm rot="10800000" flipH="1">
            <a:off x="2676137" y="3400124"/>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Curved 23">
            <a:extLst>
              <a:ext uri="{FF2B5EF4-FFF2-40B4-BE49-F238E27FC236}">
                <a16:creationId xmlns:a16="http://schemas.microsoft.com/office/drawing/2014/main" id="{E0A8AC59-F785-4CBA-8C0A-23A0BB9C7F4E}"/>
              </a:ext>
            </a:extLst>
          </p:cNvPr>
          <p:cNvCxnSpPr>
            <a:cxnSpLocks/>
          </p:cNvCxnSpPr>
          <p:nvPr/>
        </p:nvCxnSpPr>
        <p:spPr>
          <a:xfrm rot="10800000" flipH="1">
            <a:off x="3941585" y="3391869"/>
            <a:ext cx="654634" cy="12700"/>
          </a:xfrm>
          <a:prstGeom prst="curvedConnector5">
            <a:avLst>
              <a:gd name="adj1" fmla="val -34920"/>
              <a:gd name="adj2" fmla="val 4020118"/>
              <a:gd name="adj3" fmla="val 134920"/>
            </a:avLst>
          </a:prstGeom>
          <a:ln>
            <a:tailEnd type="triangle"/>
          </a:ln>
        </p:spPr>
        <p:style>
          <a:lnRef idx="1">
            <a:schemeClr val="dk1"/>
          </a:lnRef>
          <a:fillRef idx="0">
            <a:schemeClr val="dk1"/>
          </a:fillRef>
          <a:effectRef idx="0">
            <a:schemeClr val="dk1"/>
          </a:effectRef>
          <a:fontRef idx="minor">
            <a:schemeClr val="tx1"/>
          </a:fontRef>
        </p:style>
      </p:cxnSp>
      <p:sp>
        <p:nvSpPr>
          <p:cNvPr id="4" name="Arrow: Down 3">
            <a:extLst>
              <a:ext uri="{FF2B5EF4-FFF2-40B4-BE49-F238E27FC236}">
                <a16:creationId xmlns:a16="http://schemas.microsoft.com/office/drawing/2014/main" id="{C1246363-0AFE-44FF-85E9-EF30CDD5E48F}"/>
              </a:ext>
            </a:extLst>
          </p:cNvPr>
          <p:cNvSpPr/>
          <p:nvPr/>
        </p:nvSpPr>
        <p:spPr>
          <a:xfrm>
            <a:off x="3462306" y="3666171"/>
            <a:ext cx="356838" cy="925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ooter Placeholder 4">
            <a:extLst>
              <a:ext uri="{FF2B5EF4-FFF2-40B4-BE49-F238E27FC236}">
                <a16:creationId xmlns:a16="http://schemas.microsoft.com/office/drawing/2014/main" id="{0F032E41-3351-08A8-E1A2-6EC74D9BC7F8}"/>
              </a:ext>
            </a:extLst>
          </p:cNvPr>
          <p:cNvSpPr>
            <a:spLocks noGrp="1"/>
          </p:cNvSpPr>
          <p:nvPr>
            <p:ph type="ftr" sz="quarter" idx="10"/>
          </p:nvPr>
        </p:nvSpPr>
        <p:spPr/>
        <p:txBody>
          <a:bodyPr/>
          <a:lstStyle/>
          <a:p>
            <a:r>
              <a:rPr lang="en-AU"/>
              <a:t>22T2</a:t>
            </a:r>
            <a:endParaRPr lang="en-AU" dirty="0"/>
          </a:p>
        </p:txBody>
      </p:sp>
      <p:sp>
        <p:nvSpPr>
          <p:cNvPr id="6" name="Slide Number Placeholder 5">
            <a:extLst>
              <a:ext uri="{FF2B5EF4-FFF2-40B4-BE49-F238E27FC236}">
                <a16:creationId xmlns:a16="http://schemas.microsoft.com/office/drawing/2014/main" id="{D866496B-D5C4-6723-F9C2-7F160595CE61}"/>
              </a:ext>
            </a:extLst>
          </p:cNvPr>
          <p:cNvSpPr>
            <a:spLocks noGrp="1"/>
          </p:cNvSpPr>
          <p:nvPr>
            <p:ph type="sldNum" sz="quarter" idx="11"/>
          </p:nvPr>
        </p:nvSpPr>
        <p:spPr/>
        <p:txBody>
          <a:bodyPr/>
          <a:lstStyle/>
          <a:p>
            <a:fld id="{009375D7-070A-4959-9224-FB5E66F2B1B3}" type="slidenum">
              <a:rPr lang="en-AU" smtClean="0"/>
              <a:pPr/>
              <a:t>79</a:t>
            </a:fld>
            <a:endParaRPr lang="en-AU" dirty="0"/>
          </a:p>
        </p:txBody>
      </p:sp>
    </p:spTree>
    <p:extLst>
      <p:ext uri="{BB962C8B-B14F-4D97-AF65-F5344CB8AC3E}">
        <p14:creationId xmlns:p14="http://schemas.microsoft.com/office/powerpoint/2010/main" val="428448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cs typeface="Arial" charset="0"/>
              </a:rPr>
              <a:t>Minimum Spanning Trees</a:t>
            </a:r>
          </a:p>
        </p:txBody>
      </p:sp>
      <p:sp>
        <p:nvSpPr>
          <p:cNvPr id="18435"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Which spanning tree which minimizes the weight?</a:t>
            </a:r>
          </a:p>
          <a:p>
            <a:pPr lvl="1"/>
            <a:r>
              <a:rPr lang="en-US" altLang="en-US" sz="2000" dirty="0">
                <a:latin typeface="Arial" charset="0"/>
                <a:cs typeface="Arial" charset="0"/>
              </a:rPr>
              <a:t>Such a tree is termed a </a:t>
            </a:r>
            <a:r>
              <a:rPr lang="en-US" altLang="en-US" sz="2000" i="1" dirty="0">
                <a:latin typeface="Arial" charset="0"/>
                <a:cs typeface="Arial" charset="0"/>
              </a:rPr>
              <a:t>minimum spanning tree</a:t>
            </a:r>
          </a:p>
          <a:p>
            <a:pPr>
              <a:buFont typeface="Arial" charset="0"/>
              <a:buNone/>
            </a:pPr>
            <a:endParaRPr lang="en-US" altLang="en-US" sz="2400" dirty="0">
              <a:latin typeface="Arial" charset="0"/>
              <a:cs typeface="Arial" charset="0"/>
            </a:endParaRPr>
          </a:p>
        </p:txBody>
      </p:sp>
      <p:pic>
        <p:nvPicPr>
          <p:cNvPr id="18436" name="Picture 7" descr="st04"/>
          <p:cNvPicPr>
            <a:picLocks noChangeAspect="1" noChangeArrowheads="1"/>
          </p:cNvPicPr>
          <p:nvPr/>
        </p:nvPicPr>
        <p:blipFill rotWithShape="1">
          <a:blip r:embed="rId3">
            <a:extLst>
              <a:ext uri="{28A0092B-C50C-407E-A947-70E740481C1C}">
                <a14:useLocalDpi xmlns:a14="http://schemas.microsoft.com/office/drawing/2010/main" val="0"/>
              </a:ext>
            </a:extLst>
          </a:blip>
          <a:srcRect r="66252"/>
          <a:stretch/>
        </p:blipFill>
        <p:spPr bwMode="auto">
          <a:xfrm>
            <a:off x="2559459" y="3068960"/>
            <a:ext cx="2456422"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DD321584-DBD7-4058-ACEC-D695EE70B0D6}"/>
              </a:ext>
            </a:extLst>
          </p:cNvPr>
          <p:cNvSpPr txBox="1"/>
          <p:nvPr/>
        </p:nvSpPr>
        <p:spPr>
          <a:xfrm>
            <a:off x="4583832" y="5251987"/>
            <a:ext cx="5400600" cy="369332"/>
          </a:xfrm>
          <a:prstGeom prst="rect">
            <a:avLst/>
          </a:prstGeom>
          <a:noFill/>
        </p:spPr>
        <p:txBody>
          <a:bodyPr wrap="square">
            <a:spAutoFit/>
          </a:bodyPr>
          <a:lstStyle/>
          <a:p>
            <a:pPr>
              <a:buFont typeface="Arial" charset="0"/>
              <a:buNone/>
            </a:pPr>
            <a:r>
              <a:rPr lang="en-US" altLang="en-US" dirty="0">
                <a:latin typeface="Arial" charset="0"/>
                <a:cs typeface="Arial" charset="0"/>
              </a:rPr>
              <a:t>	The weight of this spanning tree is 14</a:t>
            </a:r>
          </a:p>
        </p:txBody>
      </p:sp>
      <p:pic>
        <p:nvPicPr>
          <p:cNvPr id="7" name="Picture 7" descr="st04">
            <a:extLst>
              <a:ext uri="{FF2B5EF4-FFF2-40B4-BE49-F238E27FC236}">
                <a16:creationId xmlns:a16="http://schemas.microsoft.com/office/drawing/2014/main" id="{28D3144B-B974-4CB5-9862-5739EEB59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26"/>
          <a:stretch/>
        </p:blipFill>
        <p:spPr bwMode="auto">
          <a:xfrm>
            <a:off x="5159896" y="3073835"/>
            <a:ext cx="4678324"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4961185C-8B3E-0361-566C-56F1267622C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AE7A099D-3C65-C797-1A92-F9E75CA2009E}"/>
              </a:ext>
            </a:extLst>
          </p:cNvPr>
          <p:cNvSpPr>
            <a:spLocks noGrp="1"/>
          </p:cNvSpPr>
          <p:nvPr>
            <p:ph type="sldNum" sz="quarter" idx="11"/>
          </p:nvPr>
        </p:nvSpPr>
        <p:spPr/>
        <p:txBody>
          <a:bodyPr/>
          <a:lstStyle/>
          <a:p>
            <a:fld id="{009375D7-070A-4959-9224-FB5E66F2B1B3}" type="slidenum">
              <a:rPr lang="en-AU" smtClean="0"/>
              <a:pPr/>
              <a:t>8</a:t>
            </a:fld>
            <a:endParaRPr lang="en-AU" dirty="0"/>
          </a:p>
        </p:txBody>
      </p:sp>
    </p:spTree>
    <p:extLst>
      <p:ext uri="{BB962C8B-B14F-4D97-AF65-F5344CB8AC3E}">
        <p14:creationId xmlns:p14="http://schemas.microsoft.com/office/powerpoint/2010/main" val="1355862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46FBE5-7C65-44B9-83D4-0D78BF753A4A}"/>
              </a:ext>
            </a:extLst>
          </p:cNvPr>
          <p:cNvGrpSpPr/>
          <p:nvPr/>
        </p:nvGrpSpPr>
        <p:grpSpPr>
          <a:xfrm>
            <a:off x="1678128" y="1626245"/>
            <a:ext cx="4068177" cy="2748214"/>
            <a:chOff x="525201" y="2679746"/>
            <a:chExt cx="3124710" cy="1952434"/>
          </a:xfrm>
        </p:grpSpPr>
        <p:grpSp>
          <p:nvGrpSpPr>
            <p:cNvPr id="9" name="Group 8">
              <a:extLst>
                <a:ext uri="{FF2B5EF4-FFF2-40B4-BE49-F238E27FC236}">
                  <a16:creationId xmlns:a16="http://schemas.microsoft.com/office/drawing/2014/main" id="{A334CE75-D140-4A28-8B67-AACA503F2F73}"/>
                </a:ext>
              </a:extLst>
            </p:cNvPr>
            <p:cNvGrpSpPr/>
            <p:nvPr/>
          </p:nvGrpSpPr>
          <p:grpSpPr>
            <a:xfrm>
              <a:off x="1000304" y="3525790"/>
              <a:ext cx="365914" cy="1106390"/>
              <a:chOff x="1319611" y="2770878"/>
              <a:chExt cx="365914" cy="1106390"/>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4368264-4CDE-4B0D-A2B2-FC2FB52892A4}"/>
                      </a:ext>
                    </a:extLst>
                  </p:cNvPr>
                  <p:cNvSpPr/>
                  <p:nvPr/>
                </p:nvSpPr>
                <p:spPr>
                  <a:xfrm flipH="1">
                    <a:off x="1319611" y="2770878"/>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24" name="Oval 23">
                    <a:extLst>
                      <a:ext uri="{FF2B5EF4-FFF2-40B4-BE49-F238E27FC236}">
                        <a16:creationId xmlns:a16="http://schemas.microsoft.com/office/drawing/2014/main" id="{3E02C104-9F9E-4386-86C1-4D2B0D09978D}"/>
                      </a:ext>
                    </a:extLst>
                  </p:cNvPr>
                  <p:cNvSpPr>
                    <a:spLocks noRot="1" noChangeAspect="1" noMove="1" noResize="1" noEditPoints="1" noAdjustHandles="1" noChangeArrowheads="1" noChangeShapeType="1" noTextEdit="1"/>
                  </p:cNvSpPr>
                  <p:nvPr/>
                </p:nvSpPr>
                <p:spPr>
                  <a:xfrm flipH="1">
                    <a:off x="1319611" y="2770878"/>
                    <a:ext cx="365914" cy="365914"/>
                  </a:xfrm>
                  <a:prstGeom prst="ellipse">
                    <a:avLst/>
                  </a:prstGeom>
                  <a:blipFill>
                    <a:blip r:embed="rId6"/>
                    <a:stretch>
                      <a:fillRect/>
                    </a:stretch>
                  </a:blipFill>
                  <a:ln w="19050" cap="flat">
                    <a:solidFill>
                      <a:schemeClr val="tx1"/>
                    </a:solidFill>
                    <a:prstDash val="solid"/>
                    <a:miter/>
                  </a:ln>
                </p:spPr>
                <p:txBody>
                  <a:bodyPr/>
                  <a:lstStyle/>
                  <a:p>
                    <a:r>
                      <a:rPr lang="en-US">
                        <a:noFill/>
                      </a:rPr>
                      <a:t> </a:t>
                    </a:r>
                  </a:p>
                </p:txBody>
              </p:sp>
            </mc:Fallback>
          </mc:AlternateContent>
          <p:sp>
            <p:nvSpPr>
              <p:cNvPr id="12" name="Oval 11">
                <a:extLst>
                  <a:ext uri="{FF2B5EF4-FFF2-40B4-BE49-F238E27FC236}">
                    <a16:creationId xmlns:a16="http://schemas.microsoft.com/office/drawing/2014/main" id="{599CF645-97DC-477F-A33C-E0C5FB838C34}"/>
                  </a:ext>
                </a:extLst>
              </p:cNvPr>
              <p:cNvSpPr/>
              <p:nvPr/>
            </p:nvSpPr>
            <p:spPr>
              <a:xfrm flipH="1">
                <a:off x="1319611" y="3511354"/>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3" name="Straight Arrow Connector 12">
                <a:extLst>
                  <a:ext uri="{FF2B5EF4-FFF2-40B4-BE49-F238E27FC236}">
                    <a16:creationId xmlns:a16="http://schemas.microsoft.com/office/drawing/2014/main" id="{C2043D96-0622-426D-9178-4EF0FFCD0A3F}"/>
                  </a:ext>
                </a:extLst>
              </p:cNvPr>
              <p:cNvCxnSpPr>
                <a:cxnSpLocks/>
                <a:stCxn id="12" idx="0"/>
                <a:endCxn id="11" idx="4"/>
              </p:cNvCxnSpPr>
              <p:nvPr/>
            </p:nvCxnSpPr>
            <p:spPr>
              <a:xfrm flipV="1">
                <a:off x="1502568" y="3136792"/>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 name="Rectangle 3">
              <a:extLst>
                <a:ext uri="{FF2B5EF4-FFF2-40B4-BE49-F238E27FC236}">
                  <a16:creationId xmlns:a16="http://schemas.microsoft.com/office/drawing/2014/main" id="{A82D81AF-07F2-49F8-A851-1CA1BAC737C2}"/>
                </a:ext>
              </a:extLst>
            </p:cNvPr>
            <p:cNvSpPr txBox="1">
              <a:spLocks noChangeArrowheads="1"/>
            </p:cNvSpPr>
            <p:nvPr/>
          </p:nvSpPr>
          <p:spPr bwMode="auto">
            <a:xfrm>
              <a:off x="525201" y="2679746"/>
              <a:ext cx="3124710" cy="7571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en-US" altLang="en-US" dirty="0">
                <a:latin typeface="Arial" charset="0"/>
                <a:cs typeface="Arial" charset="0"/>
              </a:endParaRPr>
            </a:p>
          </p:txBody>
        </p:sp>
      </p:grpSp>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add edge {H, I}</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7459" y="2281664"/>
            <a:ext cx="3460326" cy="32309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63841" y="2159279"/>
            <a:ext cx="4522392" cy="369332"/>
          </a:xfrm>
          <a:prstGeom prst="rect">
            <a:avLst/>
          </a:prstGeom>
          <a:noFill/>
        </p:spPr>
        <p:txBody>
          <a:bodyPr wrap="none" rtlCol="0">
            <a:spAutoFit/>
          </a:bodyPr>
          <a:lstStyle/>
          <a:p>
            <a:pPr algn="ctr"/>
            <a:r>
              <a:rPr lang="en-CA" dirty="0"/>
              <a:t>{A}, {B}, {C, E}, {D}, {F}, {G}, {H, I}, {J}, {K}, {L}</a:t>
            </a:r>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3C4B882-B85D-45A6-BC18-FA7256D408FC}"/>
                  </a:ext>
                </a:extLst>
              </p:cNvPr>
              <p:cNvSpPr/>
              <p:nvPr/>
            </p:nvSpPr>
            <p:spPr>
              <a:xfrm flipH="1">
                <a:off x="3562775" y="2840758"/>
                <a:ext cx="476397" cy="51505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25" name="Oval 24">
                <a:extLst>
                  <a:ext uri="{FF2B5EF4-FFF2-40B4-BE49-F238E27FC236}">
                    <a16:creationId xmlns:a16="http://schemas.microsoft.com/office/drawing/2014/main" id="{D3C4B882-B85D-45A6-BC18-FA7256D408FC}"/>
                  </a:ext>
                </a:extLst>
              </p:cNvPr>
              <p:cNvSpPr>
                <a:spLocks noRot="1" noChangeAspect="1" noMove="1" noResize="1" noEditPoints="1" noAdjustHandles="1" noChangeArrowheads="1" noChangeShapeType="1" noTextEdit="1"/>
              </p:cNvSpPr>
              <p:nvPr/>
            </p:nvSpPr>
            <p:spPr>
              <a:xfrm flipH="1">
                <a:off x="3562775" y="2840758"/>
                <a:ext cx="476397" cy="515054"/>
              </a:xfrm>
              <a:prstGeom prst="ellipse">
                <a:avLst/>
              </a:prstGeom>
              <a:blipFill>
                <a:blip r:embed="rId8"/>
                <a:stretch>
                  <a:fillRect/>
                </a:stretch>
              </a:blipFill>
              <a:ln w="19050" cap="flat">
                <a:solidFill>
                  <a:schemeClr val="tx1"/>
                </a:solidFill>
                <a:prstDash val="solid"/>
                <a:miter/>
              </a:ln>
            </p:spPr>
            <p:txBody>
              <a:bodyPr/>
              <a:lstStyle/>
              <a:p>
                <a:r>
                  <a:rPr lang="en-US">
                    <a:noFill/>
                  </a:rPr>
                  <a:t> </a:t>
                </a:r>
              </a:p>
            </p:txBody>
          </p:sp>
        </mc:Fallback>
      </mc:AlternateContent>
      <p:sp>
        <p:nvSpPr>
          <p:cNvPr id="27" name="Oval 26">
            <a:extLst>
              <a:ext uri="{FF2B5EF4-FFF2-40B4-BE49-F238E27FC236}">
                <a16:creationId xmlns:a16="http://schemas.microsoft.com/office/drawing/2014/main" id="{18D6A532-545F-4C82-9CE9-A2C1C13E032E}"/>
              </a:ext>
            </a:extLst>
          </p:cNvPr>
          <p:cNvSpPr/>
          <p:nvPr/>
        </p:nvSpPr>
        <p:spPr>
          <a:xfrm flipH="1">
            <a:off x="4738100" y="2874138"/>
            <a:ext cx="476397" cy="51505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grpSp>
        <p:nvGrpSpPr>
          <p:cNvPr id="3" name="Group 2">
            <a:extLst>
              <a:ext uri="{FF2B5EF4-FFF2-40B4-BE49-F238E27FC236}">
                <a16:creationId xmlns:a16="http://schemas.microsoft.com/office/drawing/2014/main" id="{71544F81-E4B3-4496-A11A-2CEAB0BD2881}"/>
              </a:ext>
            </a:extLst>
          </p:cNvPr>
          <p:cNvGrpSpPr/>
          <p:nvPr/>
        </p:nvGrpSpPr>
        <p:grpSpPr>
          <a:xfrm>
            <a:off x="3080267" y="5155450"/>
            <a:ext cx="1571349" cy="1583878"/>
            <a:chOff x="1556266" y="5155450"/>
            <a:chExt cx="1571349" cy="1583878"/>
          </a:xfrm>
        </p:grpSpPr>
        <p:grpSp>
          <p:nvGrpSpPr>
            <p:cNvPr id="16" name="Group 15">
              <a:extLst>
                <a:ext uri="{FF2B5EF4-FFF2-40B4-BE49-F238E27FC236}">
                  <a16:creationId xmlns:a16="http://schemas.microsoft.com/office/drawing/2014/main" id="{B2B4AE93-0EB7-4825-9DCE-B078FB50D56B}"/>
                </a:ext>
              </a:extLst>
            </p:cNvPr>
            <p:cNvGrpSpPr/>
            <p:nvPr/>
          </p:nvGrpSpPr>
          <p:grpSpPr>
            <a:xfrm>
              <a:off x="2651218" y="5181992"/>
              <a:ext cx="476397" cy="1557336"/>
              <a:chOff x="1319611" y="2770878"/>
              <a:chExt cx="365914" cy="1106390"/>
            </a:xfrm>
          </p:grpSpPr>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D84513C6-9311-4638-B542-3B2F5C93C154}"/>
                      </a:ext>
                    </a:extLst>
                  </p:cNvPr>
                  <p:cNvSpPr/>
                  <p:nvPr/>
                </p:nvSpPr>
                <p:spPr>
                  <a:xfrm flipH="1">
                    <a:off x="1319611" y="2770878"/>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8" name="Oval 17">
                    <a:extLst>
                      <a:ext uri="{FF2B5EF4-FFF2-40B4-BE49-F238E27FC236}">
                        <a16:creationId xmlns:a16="http://schemas.microsoft.com/office/drawing/2014/main" id="{D84513C6-9311-4638-B542-3B2F5C93C154}"/>
                      </a:ext>
                    </a:extLst>
                  </p:cNvPr>
                  <p:cNvSpPr>
                    <a:spLocks noRot="1" noChangeAspect="1" noMove="1" noResize="1" noEditPoints="1" noAdjustHandles="1" noChangeArrowheads="1" noChangeShapeType="1" noTextEdit="1"/>
                  </p:cNvSpPr>
                  <p:nvPr/>
                </p:nvSpPr>
                <p:spPr>
                  <a:xfrm flipH="1">
                    <a:off x="1319611" y="2770878"/>
                    <a:ext cx="365914" cy="365914"/>
                  </a:xfrm>
                  <a:prstGeom prst="ellipse">
                    <a:avLst/>
                  </a:prstGeom>
                  <a:blipFill>
                    <a:blip r:embed="rId9"/>
                    <a:stretch>
                      <a:fillRect/>
                    </a:stretch>
                  </a:blipFill>
                  <a:ln w="19050" cap="flat">
                    <a:solidFill>
                      <a:schemeClr val="tx1"/>
                    </a:solidFill>
                    <a:prstDash val="solid"/>
                    <a:miter/>
                  </a:ln>
                </p:spPr>
                <p:txBody>
                  <a:bodyPr/>
                  <a:lstStyle/>
                  <a:p>
                    <a:r>
                      <a:rPr lang="en-AU">
                        <a:noFill/>
                      </a:rPr>
                      <a:t> </a:t>
                    </a:r>
                  </a:p>
                </p:txBody>
              </p:sp>
            </mc:Fallback>
          </mc:AlternateContent>
          <p:sp>
            <p:nvSpPr>
              <p:cNvPr id="19" name="Oval 18">
                <a:extLst>
                  <a:ext uri="{FF2B5EF4-FFF2-40B4-BE49-F238E27FC236}">
                    <a16:creationId xmlns:a16="http://schemas.microsoft.com/office/drawing/2014/main" id="{D0EEC7C9-26A3-4B43-B1D8-FBB6CE9773AD}"/>
                  </a:ext>
                </a:extLst>
              </p:cNvPr>
              <p:cNvSpPr/>
              <p:nvPr/>
            </p:nvSpPr>
            <p:spPr>
              <a:xfrm flipH="1">
                <a:off x="1319611" y="3511354"/>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20" name="Straight Arrow Connector 19">
                <a:extLst>
                  <a:ext uri="{FF2B5EF4-FFF2-40B4-BE49-F238E27FC236}">
                    <a16:creationId xmlns:a16="http://schemas.microsoft.com/office/drawing/2014/main" id="{B83CDA37-4A10-464F-AC97-29CB8AAC610F}"/>
                  </a:ext>
                </a:extLst>
              </p:cNvPr>
              <p:cNvCxnSpPr>
                <a:cxnSpLocks/>
                <a:stCxn id="19" idx="0"/>
                <a:endCxn id="18" idx="4"/>
              </p:cNvCxnSpPr>
              <p:nvPr/>
            </p:nvCxnSpPr>
            <p:spPr>
              <a:xfrm flipV="1">
                <a:off x="1502568" y="3136792"/>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3" name="Connector: Curved 13">
              <a:extLst>
                <a:ext uri="{FF2B5EF4-FFF2-40B4-BE49-F238E27FC236}">
                  <a16:creationId xmlns:a16="http://schemas.microsoft.com/office/drawing/2014/main" id="{75E4A91F-B739-E942-96D2-3FC7630CD89F}"/>
                </a:ext>
              </a:extLst>
            </p:cNvPr>
            <p:cNvCxnSpPr>
              <a:cxnSpLocks/>
            </p:cNvCxnSpPr>
            <p:nvPr/>
          </p:nvCxnSpPr>
          <p:spPr>
            <a:xfrm rot="10800000" flipH="1">
              <a:off x="1556266" y="5351011"/>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Curved 21">
              <a:extLst>
                <a:ext uri="{FF2B5EF4-FFF2-40B4-BE49-F238E27FC236}">
                  <a16:creationId xmlns:a16="http://schemas.microsoft.com/office/drawing/2014/main" id="{7C4898D7-4F80-3349-897F-084A1CCE07A2}"/>
                </a:ext>
              </a:extLst>
            </p:cNvPr>
            <p:cNvCxnSpPr>
              <a:cxnSpLocks/>
            </p:cNvCxnSpPr>
            <p:nvPr/>
          </p:nvCxnSpPr>
          <p:spPr>
            <a:xfrm rot="10800000" flipH="1">
              <a:off x="2638824" y="5351011"/>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EBD80768-6C0C-4BE9-ACAB-E1488D9A1E7E}"/>
                </a:ext>
              </a:extLst>
            </p:cNvPr>
            <p:cNvGrpSpPr/>
            <p:nvPr/>
          </p:nvGrpSpPr>
          <p:grpSpPr>
            <a:xfrm>
              <a:off x="1573580" y="5155450"/>
              <a:ext cx="476397" cy="1557336"/>
              <a:chOff x="1319611" y="2770878"/>
              <a:chExt cx="365914" cy="1106390"/>
            </a:xfrm>
          </p:grpSpPr>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07AADAD-1A97-4424-A63E-C7EC453D10AD}"/>
                      </a:ext>
                    </a:extLst>
                  </p:cNvPr>
                  <p:cNvSpPr/>
                  <p:nvPr/>
                </p:nvSpPr>
                <p:spPr>
                  <a:xfrm flipH="1">
                    <a:off x="1319611" y="2770878"/>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24" name="Oval 23">
                    <a:extLst>
                      <a:ext uri="{FF2B5EF4-FFF2-40B4-BE49-F238E27FC236}">
                        <a16:creationId xmlns:a16="http://schemas.microsoft.com/office/drawing/2014/main" id="{3E02C104-9F9E-4386-86C1-4D2B0D09978D}"/>
                      </a:ext>
                    </a:extLst>
                  </p:cNvPr>
                  <p:cNvSpPr>
                    <a:spLocks noRot="1" noChangeAspect="1" noMove="1" noResize="1" noEditPoints="1" noAdjustHandles="1" noChangeArrowheads="1" noChangeShapeType="1" noTextEdit="1"/>
                  </p:cNvSpPr>
                  <p:nvPr/>
                </p:nvSpPr>
                <p:spPr>
                  <a:xfrm flipH="1">
                    <a:off x="1319611" y="2770878"/>
                    <a:ext cx="365914" cy="365914"/>
                  </a:xfrm>
                  <a:prstGeom prst="ellipse">
                    <a:avLst/>
                  </a:prstGeom>
                  <a:blipFill>
                    <a:blip r:embed="rId6"/>
                    <a:stretch>
                      <a:fillRect/>
                    </a:stretch>
                  </a:blipFill>
                  <a:ln w="19050" cap="flat">
                    <a:solidFill>
                      <a:schemeClr val="tx1"/>
                    </a:solidFill>
                    <a:prstDash val="solid"/>
                    <a:miter/>
                  </a:ln>
                </p:spPr>
                <p:txBody>
                  <a:bodyPr/>
                  <a:lstStyle/>
                  <a:p>
                    <a:r>
                      <a:rPr lang="en-US">
                        <a:noFill/>
                      </a:rPr>
                      <a:t> </a:t>
                    </a:r>
                  </a:p>
                </p:txBody>
              </p:sp>
            </mc:Fallback>
          </mc:AlternateContent>
          <p:sp>
            <p:nvSpPr>
              <p:cNvPr id="32" name="Oval 31">
                <a:extLst>
                  <a:ext uri="{FF2B5EF4-FFF2-40B4-BE49-F238E27FC236}">
                    <a16:creationId xmlns:a16="http://schemas.microsoft.com/office/drawing/2014/main" id="{624A3C42-1154-439E-85E7-51E9AD5515E0}"/>
                  </a:ext>
                </a:extLst>
              </p:cNvPr>
              <p:cNvSpPr/>
              <p:nvPr/>
            </p:nvSpPr>
            <p:spPr>
              <a:xfrm flipH="1">
                <a:off x="1319611" y="3511354"/>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33" name="Straight Arrow Connector 32">
                <a:extLst>
                  <a:ext uri="{FF2B5EF4-FFF2-40B4-BE49-F238E27FC236}">
                    <a16:creationId xmlns:a16="http://schemas.microsoft.com/office/drawing/2014/main" id="{564480A3-6FF7-4738-AF12-51FE9F287F7A}"/>
                  </a:ext>
                </a:extLst>
              </p:cNvPr>
              <p:cNvCxnSpPr>
                <a:cxnSpLocks/>
                <a:stCxn id="32" idx="0"/>
                <a:endCxn id="31" idx="4"/>
              </p:cNvCxnSpPr>
              <p:nvPr/>
            </p:nvCxnSpPr>
            <p:spPr>
              <a:xfrm flipV="1">
                <a:off x="1502568" y="3136792"/>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cxnSp>
        <p:nvCxnSpPr>
          <p:cNvPr id="34" name="Connector: Curved 13">
            <a:extLst>
              <a:ext uri="{FF2B5EF4-FFF2-40B4-BE49-F238E27FC236}">
                <a16:creationId xmlns:a16="http://schemas.microsoft.com/office/drawing/2014/main" id="{C6F851CE-6706-4B44-84EE-AFFDF0C0238B}"/>
              </a:ext>
            </a:extLst>
          </p:cNvPr>
          <p:cNvCxnSpPr>
            <a:cxnSpLocks/>
          </p:cNvCxnSpPr>
          <p:nvPr/>
        </p:nvCxnSpPr>
        <p:spPr>
          <a:xfrm rot="10800000" flipH="1">
            <a:off x="2296159" y="3085585"/>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Curved 13">
            <a:extLst>
              <a:ext uri="{FF2B5EF4-FFF2-40B4-BE49-F238E27FC236}">
                <a16:creationId xmlns:a16="http://schemas.microsoft.com/office/drawing/2014/main" id="{D2FE8B25-8CD6-442F-967C-E5BC8E09AD7E}"/>
              </a:ext>
            </a:extLst>
          </p:cNvPr>
          <p:cNvCxnSpPr>
            <a:cxnSpLocks/>
          </p:cNvCxnSpPr>
          <p:nvPr/>
        </p:nvCxnSpPr>
        <p:spPr>
          <a:xfrm rot="10800000" flipH="1">
            <a:off x="3566871" y="3105480"/>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Curved 13">
            <a:extLst>
              <a:ext uri="{FF2B5EF4-FFF2-40B4-BE49-F238E27FC236}">
                <a16:creationId xmlns:a16="http://schemas.microsoft.com/office/drawing/2014/main" id="{C0F64D22-C989-4497-A044-F5CE09073FAF}"/>
              </a:ext>
            </a:extLst>
          </p:cNvPr>
          <p:cNvCxnSpPr>
            <a:cxnSpLocks/>
          </p:cNvCxnSpPr>
          <p:nvPr/>
        </p:nvCxnSpPr>
        <p:spPr>
          <a:xfrm rot="10800000" flipH="1">
            <a:off x="4726699" y="3134638"/>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sp>
        <p:nvSpPr>
          <p:cNvPr id="44" name="Arrow: Down 43">
            <a:extLst>
              <a:ext uri="{FF2B5EF4-FFF2-40B4-BE49-F238E27FC236}">
                <a16:creationId xmlns:a16="http://schemas.microsoft.com/office/drawing/2014/main" id="{839DB00A-65E5-4F12-A934-D10FD85C382B}"/>
              </a:ext>
            </a:extLst>
          </p:cNvPr>
          <p:cNvSpPr/>
          <p:nvPr/>
        </p:nvSpPr>
        <p:spPr>
          <a:xfrm>
            <a:off x="3662751" y="3752536"/>
            <a:ext cx="356838" cy="925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ooter Placeholder 1">
            <a:extLst>
              <a:ext uri="{FF2B5EF4-FFF2-40B4-BE49-F238E27FC236}">
                <a16:creationId xmlns:a16="http://schemas.microsoft.com/office/drawing/2014/main" id="{3F8C4149-F522-A819-8C14-9903C36D0276}"/>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057A029-D735-7C7C-B17E-B48443FA8D7E}"/>
              </a:ext>
            </a:extLst>
          </p:cNvPr>
          <p:cNvSpPr>
            <a:spLocks noGrp="1"/>
          </p:cNvSpPr>
          <p:nvPr>
            <p:ph type="sldNum" sz="quarter" idx="11"/>
          </p:nvPr>
        </p:nvSpPr>
        <p:spPr/>
        <p:txBody>
          <a:bodyPr/>
          <a:lstStyle/>
          <a:p>
            <a:fld id="{009375D7-070A-4959-9224-FB5E66F2B1B3}" type="slidenum">
              <a:rPr lang="en-AU" smtClean="0"/>
              <a:pPr/>
              <a:t>80</a:t>
            </a:fld>
            <a:endParaRPr lang="en-AU" dirty="0"/>
          </a:p>
        </p:txBody>
      </p:sp>
    </p:spTree>
    <p:extLst>
      <p:ext uri="{BB962C8B-B14F-4D97-AF65-F5344CB8AC3E}">
        <p14:creationId xmlns:p14="http://schemas.microsoft.com/office/powerpoint/2010/main" val="3299309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Font typeface="Arial" charset="0"/>
              <a:buNone/>
            </a:pPr>
            <a:r>
              <a:rPr lang="en-US" altLang="en-US" sz="2000" dirty="0">
                <a:latin typeface="Arial" charset="0"/>
                <a:cs typeface="Arial" charset="0"/>
              </a:rPr>
              <a:t>Similarly, we add {G, I}, {F, G}, {B, 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097" y="2367635"/>
            <a:ext cx="1996764" cy="18643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5147" y="1240624"/>
            <a:ext cx="4051109"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8579579"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579579"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500A86-E8F2-4B28-87D6-4518C7FE3AF7}"/>
              </a:ext>
            </a:extLst>
          </p:cNvPr>
          <p:cNvSpPr txBox="1"/>
          <p:nvPr/>
        </p:nvSpPr>
        <p:spPr>
          <a:xfrm>
            <a:off x="1934185" y="3831984"/>
            <a:ext cx="4572000" cy="369332"/>
          </a:xfrm>
          <a:prstGeom prst="rect">
            <a:avLst/>
          </a:prstGeom>
          <a:noFill/>
        </p:spPr>
        <p:txBody>
          <a:bodyPr wrap="square">
            <a:spAutoFit/>
          </a:bodyPr>
          <a:lstStyle/>
          <a:p>
            <a:pPr>
              <a:buFont typeface="Arial" charset="0"/>
              <a:buNone/>
            </a:pPr>
            <a:r>
              <a:rPr lang="en-US" altLang="en-US" dirty="0">
                <a:latin typeface="Arial" charset="0"/>
                <a:cs typeface="Arial" charset="0"/>
              </a:rPr>
              <a:t>Add {F,G}:</a:t>
            </a:r>
          </a:p>
        </p:txBody>
      </p:sp>
      <p:sp>
        <p:nvSpPr>
          <p:cNvPr id="31" name="TextBox 30">
            <a:extLst>
              <a:ext uri="{FF2B5EF4-FFF2-40B4-BE49-F238E27FC236}">
                <a16:creationId xmlns:a16="http://schemas.microsoft.com/office/drawing/2014/main" id="{F981CB0E-5649-463D-BEA1-62668AB3CADD}"/>
              </a:ext>
            </a:extLst>
          </p:cNvPr>
          <p:cNvSpPr txBox="1"/>
          <p:nvPr/>
        </p:nvSpPr>
        <p:spPr>
          <a:xfrm>
            <a:off x="1934185" y="2010355"/>
            <a:ext cx="6153502" cy="646331"/>
          </a:xfrm>
          <a:prstGeom prst="rect">
            <a:avLst/>
          </a:prstGeom>
          <a:noFill/>
        </p:spPr>
        <p:txBody>
          <a:bodyPr wrap="square">
            <a:spAutoFit/>
          </a:bodyPr>
          <a:lstStyle/>
          <a:p>
            <a:pPr>
              <a:buFont typeface="Arial" charset="0"/>
              <a:buNone/>
            </a:pPr>
            <a:r>
              <a:rPr lang="en-US" altLang="en-US" dirty="0">
                <a:latin typeface="Arial" charset="0"/>
                <a:cs typeface="Arial" charset="0"/>
              </a:rPr>
              <a:t>Add {G,I}: According to the rule of </a:t>
            </a:r>
            <a:r>
              <a:rPr lang="en-US" altLang="en-US" dirty="0">
                <a:solidFill>
                  <a:srgbClr val="FF0000"/>
                </a:solidFill>
                <a:latin typeface="Arial" charset="0"/>
                <a:cs typeface="Arial" charset="0"/>
              </a:rPr>
              <a:t>Union by Size</a:t>
            </a:r>
            <a:r>
              <a:rPr lang="en-US" altLang="en-US" dirty="0">
                <a:latin typeface="Arial" charset="0"/>
                <a:cs typeface="Arial" charset="0"/>
              </a:rPr>
              <a:t>, make smaller tree point to bigger one’s root.</a:t>
            </a:r>
          </a:p>
        </p:txBody>
      </p:sp>
      <p:sp>
        <p:nvSpPr>
          <p:cNvPr id="32" name="TextBox 31">
            <a:extLst>
              <a:ext uri="{FF2B5EF4-FFF2-40B4-BE49-F238E27FC236}">
                <a16:creationId xmlns:a16="http://schemas.microsoft.com/office/drawing/2014/main" id="{0A8D8015-DE85-4F1E-B357-39AFA00B725D}"/>
              </a:ext>
            </a:extLst>
          </p:cNvPr>
          <p:cNvSpPr txBox="1"/>
          <p:nvPr/>
        </p:nvSpPr>
        <p:spPr>
          <a:xfrm>
            <a:off x="1934185" y="5223710"/>
            <a:ext cx="4572000" cy="369332"/>
          </a:xfrm>
          <a:prstGeom prst="rect">
            <a:avLst/>
          </a:prstGeom>
          <a:noFill/>
        </p:spPr>
        <p:txBody>
          <a:bodyPr wrap="square">
            <a:spAutoFit/>
          </a:bodyPr>
          <a:lstStyle/>
          <a:p>
            <a:pPr>
              <a:buFont typeface="Arial" charset="0"/>
              <a:buNone/>
            </a:pPr>
            <a:r>
              <a:rPr lang="en-US" altLang="en-US" dirty="0">
                <a:latin typeface="Arial" charset="0"/>
                <a:cs typeface="Arial" charset="0"/>
              </a:rPr>
              <a:t>Add {B,</a:t>
            </a:r>
            <a:r>
              <a:rPr lang="en-US" altLang="en-US" dirty="0"/>
              <a:t>E</a:t>
            </a:r>
            <a:r>
              <a:rPr lang="en-US" altLang="en-US" dirty="0">
                <a:latin typeface="Arial" charset="0"/>
                <a:cs typeface="Arial" charset="0"/>
              </a:rPr>
              <a:t>} </a:t>
            </a:r>
            <a:r>
              <a:rPr lang="en-AU" altLang="en-US" dirty="0"/>
              <a:t>(Union by Size)</a:t>
            </a:r>
            <a:r>
              <a:rPr lang="en-US" altLang="en-US" dirty="0">
                <a:latin typeface="Arial" charset="0"/>
                <a:cs typeface="Arial" charset="0"/>
              </a:rPr>
              <a:t>:</a:t>
            </a:r>
          </a:p>
        </p:txBody>
      </p:sp>
      <p:grpSp>
        <p:nvGrpSpPr>
          <p:cNvPr id="3" name="Group 2">
            <a:extLst>
              <a:ext uri="{FF2B5EF4-FFF2-40B4-BE49-F238E27FC236}">
                <a16:creationId xmlns:a16="http://schemas.microsoft.com/office/drawing/2014/main" id="{241BE4FE-8C0B-4A3F-A8AC-1F9FC9F680C7}"/>
              </a:ext>
            </a:extLst>
          </p:cNvPr>
          <p:cNvGrpSpPr/>
          <p:nvPr/>
        </p:nvGrpSpPr>
        <p:grpSpPr>
          <a:xfrm>
            <a:off x="3977285" y="2792397"/>
            <a:ext cx="815151" cy="856583"/>
            <a:chOff x="503534" y="2848406"/>
            <a:chExt cx="815151" cy="856583"/>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22E0F017-C419-43A0-ABB6-45FB9BBA2E60}"/>
                    </a:ext>
                  </a:extLst>
                </p:cNvPr>
                <p:cNvSpPr/>
                <p:nvPr/>
              </p:nvSpPr>
              <p:spPr>
                <a:xfrm flipH="1">
                  <a:off x="1028147" y="2848406"/>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27" name="Oval 26">
                  <a:extLst>
                    <a:ext uri="{FF2B5EF4-FFF2-40B4-BE49-F238E27FC236}">
                      <a16:creationId xmlns:a16="http://schemas.microsoft.com/office/drawing/2014/main" id="{22E0F017-C419-43A0-ABB6-45FB9BBA2E60}"/>
                    </a:ext>
                  </a:extLst>
                </p:cNvPr>
                <p:cNvSpPr>
                  <a:spLocks noRot="1" noChangeAspect="1" noMove="1" noResize="1" noEditPoints="1" noAdjustHandles="1" noChangeArrowheads="1" noChangeShapeType="1" noTextEdit="1"/>
                </p:cNvSpPr>
                <p:nvPr/>
              </p:nvSpPr>
              <p:spPr>
                <a:xfrm flipH="1">
                  <a:off x="1028147" y="2848406"/>
                  <a:ext cx="290538" cy="277280"/>
                </a:xfrm>
                <a:prstGeom prst="ellipse">
                  <a:avLst/>
                </a:prstGeom>
                <a:blipFill>
                  <a:blip r:embed="rId4"/>
                  <a:stretch>
                    <a:fillRect l="-22000" b="-6122"/>
                  </a:stretch>
                </a:blipFill>
                <a:ln w="19050" cap="flat">
                  <a:solidFill>
                    <a:schemeClr val="tx1"/>
                  </a:solidFill>
                  <a:prstDash val="solid"/>
                  <a:miter/>
                </a:ln>
              </p:spPr>
              <p:txBody>
                <a:bodyPr/>
                <a:lstStyle/>
                <a:p>
                  <a:r>
                    <a:rPr lang="en-AU">
                      <a:noFill/>
                    </a:rPr>
                    <a:t> </a:t>
                  </a:r>
                </a:p>
              </p:txBody>
            </p:sp>
          </mc:Fallback>
        </mc:AlternateContent>
        <p:cxnSp>
          <p:nvCxnSpPr>
            <p:cNvPr id="39" name="Straight Arrow Connector 38">
              <a:extLst>
                <a:ext uri="{FF2B5EF4-FFF2-40B4-BE49-F238E27FC236}">
                  <a16:creationId xmlns:a16="http://schemas.microsoft.com/office/drawing/2014/main" id="{1EF381DE-C5E5-4442-84F8-00BE468793A2}"/>
                </a:ext>
              </a:extLst>
            </p:cNvPr>
            <p:cNvCxnSpPr>
              <a:cxnSpLocks/>
              <a:endCxn id="27" idx="4"/>
            </p:cNvCxnSpPr>
            <p:nvPr/>
          </p:nvCxnSpPr>
          <p:spPr>
            <a:xfrm flipV="1">
              <a:off x="1173416" y="3125689"/>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5ED0A838-E697-4D23-8C1D-62705D178B8D}"/>
                </a:ext>
              </a:extLst>
            </p:cNvPr>
            <p:cNvSpPr/>
            <p:nvPr/>
          </p:nvSpPr>
          <p:spPr>
            <a:xfrm flipH="1">
              <a:off x="1028147" y="342770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53" name="Oval 52">
              <a:extLst>
                <a:ext uri="{FF2B5EF4-FFF2-40B4-BE49-F238E27FC236}">
                  <a16:creationId xmlns:a16="http://schemas.microsoft.com/office/drawing/2014/main" id="{669FAD32-5B6A-4751-B00C-C323E1B46C90}"/>
                </a:ext>
              </a:extLst>
            </p:cNvPr>
            <p:cNvSpPr/>
            <p:nvPr/>
          </p:nvSpPr>
          <p:spPr>
            <a:xfrm flipH="1">
              <a:off x="503534" y="34203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54" name="Straight Arrow Connector 53">
              <a:extLst>
                <a:ext uri="{FF2B5EF4-FFF2-40B4-BE49-F238E27FC236}">
                  <a16:creationId xmlns:a16="http://schemas.microsoft.com/office/drawing/2014/main" id="{4AE69573-7DB6-4932-AE6F-B1A6618F395D}"/>
                </a:ext>
              </a:extLst>
            </p:cNvPr>
            <p:cNvCxnSpPr>
              <a:cxnSpLocks/>
              <a:stCxn id="53" idx="1"/>
              <a:endCxn id="27" idx="4"/>
            </p:cNvCxnSpPr>
            <p:nvPr/>
          </p:nvCxnSpPr>
          <p:spPr>
            <a:xfrm flipV="1">
              <a:off x="751524" y="3125686"/>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Curved 45">
              <a:extLst>
                <a:ext uri="{FF2B5EF4-FFF2-40B4-BE49-F238E27FC236}">
                  <a16:creationId xmlns:a16="http://schemas.microsoft.com/office/drawing/2014/main" id="{60D43FD9-4B83-964C-95B5-C85CFAFC2E9C}"/>
                </a:ext>
              </a:extLst>
            </p:cNvPr>
            <p:cNvCxnSpPr>
              <a:cxnSpLocks/>
            </p:cNvCxnSpPr>
            <p:nvPr/>
          </p:nvCxnSpPr>
          <p:spPr>
            <a:xfrm rot="10800000" flipH="1">
              <a:off x="1028147" y="2987049"/>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4D619FEE-D708-4361-8B3F-D5C880C2039B}"/>
              </a:ext>
            </a:extLst>
          </p:cNvPr>
          <p:cNvGrpSpPr/>
          <p:nvPr/>
        </p:nvGrpSpPr>
        <p:grpSpPr>
          <a:xfrm>
            <a:off x="5040617" y="4138087"/>
            <a:ext cx="1328099" cy="868488"/>
            <a:chOff x="1186944" y="4042200"/>
            <a:chExt cx="1328099" cy="868488"/>
          </a:xfrm>
        </p:grpSpPr>
        <p:cxnSp>
          <p:nvCxnSpPr>
            <p:cNvPr id="58" name="Straight Arrow Connector 57">
              <a:extLst>
                <a:ext uri="{FF2B5EF4-FFF2-40B4-BE49-F238E27FC236}">
                  <a16:creationId xmlns:a16="http://schemas.microsoft.com/office/drawing/2014/main" id="{03707F22-5836-48CB-9C31-195ABEF5EB6E}"/>
                </a:ext>
              </a:extLst>
            </p:cNvPr>
            <p:cNvCxnSpPr>
              <a:cxnSpLocks/>
            </p:cNvCxnSpPr>
            <p:nvPr/>
          </p:nvCxnSpPr>
          <p:spPr>
            <a:xfrm flipV="1">
              <a:off x="2369774" y="433138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A2810379-89CF-43B8-ACBD-3A376DE1105E}"/>
                </a:ext>
              </a:extLst>
            </p:cNvPr>
            <p:cNvSpPr/>
            <p:nvPr/>
          </p:nvSpPr>
          <p:spPr>
            <a:xfrm flipH="1">
              <a:off x="2224505" y="463340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61" name="Oval 60">
              <a:extLst>
                <a:ext uri="{FF2B5EF4-FFF2-40B4-BE49-F238E27FC236}">
                  <a16:creationId xmlns:a16="http://schemas.microsoft.com/office/drawing/2014/main" id="{F54C40CA-8EC4-468D-A089-CCD256339C7A}"/>
                </a:ext>
              </a:extLst>
            </p:cNvPr>
            <p:cNvSpPr/>
            <p:nvPr/>
          </p:nvSpPr>
          <p:spPr>
            <a:xfrm flipH="1">
              <a:off x="1699892" y="462606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62" name="Straight Arrow Connector 61">
              <a:extLst>
                <a:ext uri="{FF2B5EF4-FFF2-40B4-BE49-F238E27FC236}">
                  <a16:creationId xmlns:a16="http://schemas.microsoft.com/office/drawing/2014/main" id="{0C3B2597-5DA4-4E4F-A872-BAE52FC0E67A}"/>
                </a:ext>
              </a:extLst>
            </p:cNvPr>
            <p:cNvCxnSpPr>
              <a:cxnSpLocks/>
              <a:stCxn id="61" idx="1"/>
            </p:cNvCxnSpPr>
            <p:nvPr/>
          </p:nvCxnSpPr>
          <p:spPr>
            <a:xfrm flipV="1">
              <a:off x="1947882" y="433138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FFEFFCCC-FF36-45FB-AC6F-87FADE1D77BC}"/>
                    </a:ext>
                  </a:extLst>
                </p:cNvPr>
                <p:cNvSpPr/>
                <p:nvPr/>
              </p:nvSpPr>
              <p:spPr>
                <a:xfrm flipH="1">
                  <a:off x="2224505" y="4042200"/>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63" name="Oval 62">
                  <a:extLst>
                    <a:ext uri="{FF2B5EF4-FFF2-40B4-BE49-F238E27FC236}">
                      <a16:creationId xmlns:a16="http://schemas.microsoft.com/office/drawing/2014/main" id="{FFEFFCCC-FF36-45FB-AC6F-87FADE1D77BC}"/>
                    </a:ext>
                  </a:extLst>
                </p:cNvPr>
                <p:cNvSpPr>
                  <a:spLocks noRot="1" noChangeAspect="1" noMove="1" noResize="1" noEditPoints="1" noAdjustHandles="1" noChangeArrowheads="1" noChangeShapeType="1" noTextEdit="1"/>
                </p:cNvSpPr>
                <p:nvPr/>
              </p:nvSpPr>
              <p:spPr>
                <a:xfrm flipH="1">
                  <a:off x="2224505" y="4042200"/>
                  <a:ext cx="290538" cy="277280"/>
                </a:xfrm>
                <a:prstGeom prst="ellipse">
                  <a:avLst/>
                </a:prstGeom>
                <a:blipFill>
                  <a:blip r:embed="rId5"/>
                  <a:stretch>
                    <a:fillRect l="-19608" b="-8333"/>
                  </a:stretch>
                </a:blipFill>
                <a:ln w="19050" cap="flat">
                  <a:solidFill>
                    <a:schemeClr val="tx1"/>
                  </a:solidFill>
                  <a:prstDash val="solid"/>
                  <a:miter/>
                </a:ln>
              </p:spPr>
              <p:txBody>
                <a:bodyPr/>
                <a:lstStyle/>
                <a:p>
                  <a:r>
                    <a:rPr lang="en-AU">
                      <a:noFill/>
                    </a:rPr>
                    <a:t> </a:t>
                  </a:r>
                </a:p>
              </p:txBody>
            </p:sp>
          </mc:Fallback>
        </mc:AlternateContent>
        <p:sp>
          <p:nvSpPr>
            <p:cNvPr id="64" name="Oval 63">
              <a:extLst>
                <a:ext uri="{FF2B5EF4-FFF2-40B4-BE49-F238E27FC236}">
                  <a16:creationId xmlns:a16="http://schemas.microsoft.com/office/drawing/2014/main" id="{CEA1DAA0-37D8-41D9-91CD-AC33B14AF44C}"/>
                </a:ext>
              </a:extLst>
            </p:cNvPr>
            <p:cNvSpPr/>
            <p:nvPr/>
          </p:nvSpPr>
          <p:spPr>
            <a:xfrm flipH="1">
              <a:off x="1186944" y="461488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65" name="Straight Arrow Connector 64">
              <a:extLst>
                <a:ext uri="{FF2B5EF4-FFF2-40B4-BE49-F238E27FC236}">
                  <a16:creationId xmlns:a16="http://schemas.microsoft.com/office/drawing/2014/main" id="{1D21B0EB-6E4D-4751-9691-25DB9079D7B2}"/>
                </a:ext>
              </a:extLst>
            </p:cNvPr>
            <p:cNvCxnSpPr>
              <a:cxnSpLocks/>
            </p:cNvCxnSpPr>
            <p:nvPr/>
          </p:nvCxnSpPr>
          <p:spPr>
            <a:xfrm flipV="1">
              <a:off x="1446154" y="4275309"/>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Curved 59">
              <a:extLst>
                <a:ext uri="{FF2B5EF4-FFF2-40B4-BE49-F238E27FC236}">
                  <a16:creationId xmlns:a16="http://schemas.microsoft.com/office/drawing/2014/main" id="{82316719-E671-D944-B4E8-50969669359D}"/>
                </a:ext>
              </a:extLst>
            </p:cNvPr>
            <p:cNvCxnSpPr>
              <a:cxnSpLocks/>
            </p:cNvCxnSpPr>
            <p:nvPr/>
          </p:nvCxnSpPr>
          <p:spPr>
            <a:xfrm rot="10800000" flipH="1">
              <a:off x="2224505" y="419274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FAF06F40-F62F-4B83-8E05-AEF58FA5C1BF}"/>
              </a:ext>
            </a:extLst>
          </p:cNvPr>
          <p:cNvGrpSpPr/>
          <p:nvPr/>
        </p:nvGrpSpPr>
        <p:grpSpPr>
          <a:xfrm>
            <a:off x="6423016" y="5646511"/>
            <a:ext cx="971235" cy="1106390"/>
            <a:chOff x="3703604" y="5697858"/>
            <a:chExt cx="971235" cy="1106390"/>
          </a:xfrm>
        </p:grpSpPr>
        <p:grpSp>
          <p:nvGrpSpPr>
            <p:cNvPr id="22" name="Group 21">
              <a:extLst>
                <a:ext uri="{FF2B5EF4-FFF2-40B4-BE49-F238E27FC236}">
                  <a16:creationId xmlns:a16="http://schemas.microsoft.com/office/drawing/2014/main" id="{DE93912A-09E8-447B-BEB5-5277285D99F4}"/>
                </a:ext>
              </a:extLst>
            </p:cNvPr>
            <p:cNvGrpSpPr/>
            <p:nvPr/>
          </p:nvGrpSpPr>
          <p:grpSpPr>
            <a:xfrm>
              <a:off x="3703604" y="5697858"/>
              <a:ext cx="971235" cy="1106390"/>
              <a:chOff x="810656" y="4355813"/>
              <a:chExt cx="971235" cy="1106390"/>
            </a:xfrm>
          </p:grpSpPr>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8555FAF6-3B0A-4864-AC87-835EB6875E01}"/>
                      </a:ext>
                    </a:extLst>
                  </p:cNvPr>
                  <p:cNvSpPr/>
                  <p:nvPr/>
                </p:nvSpPr>
                <p:spPr>
                  <a:xfrm flipH="1">
                    <a:off x="1415977" y="4355813"/>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11" name="Oval 10">
                    <a:extLst>
                      <a:ext uri="{FF2B5EF4-FFF2-40B4-BE49-F238E27FC236}">
                        <a16:creationId xmlns:a16="http://schemas.microsoft.com/office/drawing/2014/main" id="{8555FAF6-3B0A-4864-AC87-835EB6875E01}"/>
                      </a:ext>
                    </a:extLst>
                  </p:cNvPr>
                  <p:cNvSpPr>
                    <a:spLocks noRot="1" noChangeAspect="1" noMove="1" noResize="1" noEditPoints="1" noAdjustHandles="1" noChangeArrowheads="1" noChangeShapeType="1" noTextEdit="1"/>
                  </p:cNvSpPr>
                  <p:nvPr/>
                </p:nvSpPr>
                <p:spPr>
                  <a:xfrm flipH="1">
                    <a:off x="1415977" y="4355813"/>
                    <a:ext cx="365914" cy="365914"/>
                  </a:xfrm>
                  <a:prstGeom prst="ellipse">
                    <a:avLst/>
                  </a:prstGeom>
                  <a:blipFill>
                    <a:blip r:embed="rId6"/>
                    <a:stretch>
                      <a:fillRect/>
                    </a:stretch>
                  </a:blipFill>
                  <a:ln w="19050" cap="flat">
                    <a:solidFill>
                      <a:schemeClr val="tx1"/>
                    </a:solidFill>
                    <a:prstDash val="solid"/>
                    <a:miter/>
                  </a:ln>
                </p:spPr>
                <p:txBody>
                  <a:bodyPr/>
                  <a:lstStyle/>
                  <a:p>
                    <a:r>
                      <a:rPr lang="en-US">
                        <a:noFill/>
                      </a:rPr>
                      <a:t> </a:t>
                    </a:r>
                  </a:p>
                </p:txBody>
              </p:sp>
            </mc:Fallback>
          </mc:AlternateContent>
          <p:sp>
            <p:nvSpPr>
              <p:cNvPr id="12" name="Oval 11">
                <a:extLst>
                  <a:ext uri="{FF2B5EF4-FFF2-40B4-BE49-F238E27FC236}">
                    <a16:creationId xmlns:a16="http://schemas.microsoft.com/office/drawing/2014/main" id="{41F7D91E-B714-4BCF-9799-8C0F968D33F0}"/>
                  </a:ext>
                </a:extLst>
              </p:cNvPr>
              <p:cNvSpPr/>
              <p:nvPr/>
            </p:nvSpPr>
            <p:spPr>
              <a:xfrm flipH="1">
                <a:off x="1415977" y="5096289"/>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3" name="Straight Arrow Connector 12">
                <a:extLst>
                  <a:ext uri="{FF2B5EF4-FFF2-40B4-BE49-F238E27FC236}">
                    <a16:creationId xmlns:a16="http://schemas.microsoft.com/office/drawing/2014/main" id="{22376F12-F0FD-4D0D-AE29-9F8407E928B7}"/>
                  </a:ext>
                </a:extLst>
              </p:cNvPr>
              <p:cNvCxnSpPr>
                <a:cxnSpLocks/>
                <a:stCxn id="12" idx="0"/>
                <a:endCxn id="11" idx="4"/>
              </p:cNvCxnSpPr>
              <p:nvPr/>
            </p:nvCxnSpPr>
            <p:spPr>
              <a:xfrm flipV="1">
                <a:off x="1598934" y="4721727"/>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245A22A3-DA6D-4FB4-8457-8FA7A9934489}"/>
                      </a:ext>
                    </a:extLst>
                  </p:cNvPr>
                  <p:cNvSpPr/>
                  <p:nvPr/>
                </p:nvSpPr>
                <p:spPr>
                  <a:xfrm flipH="1">
                    <a:off x="810656" y="5081552"/>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𝐵</m:t>
                          </m:r>
                        </m:oMath>
                      </m:oMathPara>
                    </a14:m>
                    <a:endParaRPr lang="en-US" sz="2000" i="1" dirty="0">
                      <a:solidFill>
                        <a:schemeClr val="tx1"/>
                      </a:solidFill>
                    </a:endParaRPr>
                  </a:p>
                </p:txBody>
              </p:sp>
            </mc:Choice>
            <mc:Fallback xmlns="">
              <p:sp>
                <p:nvSpPr>
                  <p:cNvPr id="20" name="Oval 19">
                    <a:extLst>
                      <a:ext uri="{FF2B5EF4-FFF2-40B4-BE49-F238E27FC236}">
                        <a16:creationId xmlns:a16="http://schemas.microsoft.com/office/drawing/2014/main" id="{245A22A3-DA6D-4FB4-8457-8FA7A9934489}"/>
                      </a:ext>
                    </a:extLst>
                  </p:cNvPr>
                  <p:cNvSpPr>
                    <a:spLocks noRot="1" noChangeAspect="1" noMove="1" noResize="1" noEditPoints="1" noAdjustHandles="1" noChangeArrowheads="1" noChangeShapeType="1" noTextEdit="1"/>
                  </p:cNvSpPr>
                  <p:nvPr/>
                </p:nvSpPr>
                <p:spPr>
                  <a:xfrm flipH="1">
                    <a:off x="810656" y="5081552"/>
                    <a:ext cx="365914" cy="365914"/>
                  </a:xfrm>
                  <a:prstGeom prst="ellipse">
                    <a:avLst/>
                  </a:prstGeom>
                  <a:blipFill>
                    <a:blip r:embed="rId7"/>
                    <a:stretch>
                      <a:fillRect l="-3175"/>
                    </a:stretch>
                  </a:blipFill>
                  <a:ln w="19050" cap="flat">
                    <a:solidFill>
                      <a:schemeClr val="tx1"/>
                    </a:solidFill>
                    <a:prstDash val="solid"/>
                    <a:miter/>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5FEA3AA6-333D-44CF-9BBB-63AE29F27EB7}"/>
                  </a:ext>
                </a:extLst>
              </p:cNvPr>
              <p:cNvCxnSpPr>
                <a:cxnSpLocks/>
                <a:stCxn id="20" idx="0"/>
                <a:endCxn id="11" idx="4"/>
              </p:cNvCxnSpPr>
              <p:nvPr/>
            </p:nvCxnSpPr>
            <p:spPr>
              <a:xfrm flipV="1">
                <a:off x="993613" y="4721727"/>
                <a:ext cx="605321" cy="359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6" name="Connector: Curved 67">
              <a:extLst>
                <a:ext uri="{FF2B5EF4-FFF2-40B4-BE49-F238E27FC236}">
                  <a16:creationId xmlns:a16="http://schemas.microsoft.com/office/drawing/2014/main" id="{3A13F9FB-49B9-2B47-B987-4F9C0A3C8361}"/>
                </a:ext>
              </a:extLst>
            </p:cNvPr>
            <p:cNvCxnSpPr>
              <a:cxnSpLocks/>
            </p:cNvCxnSpPr>
            <p:nvPr/>
          </p:nvCxnSpPr>
          <p:spPr>
            <a:xfrm rot="10800000" flipH="1">
              <a:off x="4277554" y="5852702"/>
              <a:ext cx="365914" cy="12700"/>
            </a:xfrm>
            <a:prstGeom prst="curvedConnector5">
              <a:avLst>
                <a:gd name="adj1" fmla="val -62474"/>
                <a:gd name="adj2" fmla="val 2055795"/>
                <a:gd name="adj3" fmla="val 162474"/>
              </a:avLst>
            </a:prstGeom>
            <a:ln>
              <a:tailEnd type="triangle"/>
            </a:ln>
          </p:spPr>
          <p:style>
            <a:lnRef idx="1">
              <a:schemeClr val="dk1"/>
            </a:lnRef>
            <a:fillRef idx="0">
              <a:schemeClr val="dk1"/>
            </a:fillRef>
            <a:effectRef idx="0">
              <a:schemeClr val="dk1"/>
            </a:effectRef>
            <a:fontRef idx="minor">
              <a:schemeClr val="tx1"/>
            </a:fontRef>
          </p:style>
        </p:cxnSp>
      </p:grpSp>
      <p:sp>
        <p:nvSpPr>
          <p:cNvPr id="2" name="Arrow: Right 1">
            <a:extLst>
              <a:ext uri="{FF2B5EF4-FFF2-40B4-BE49-F238E27FC236}">
                <a16:creationId xmlns:a16="http://schemas.microsoft.com/office/drawing/2014/main" id="{A75B5AB2-DEBB-4B35-A1A0-8AB2CD907259}"/>
              </a:ext>
            </a:extLst>
          </p:cNvPr>
          <p:cNvSpPr/>
          <p:nvPr/>
        </p:nvSpPr>
        <p:spPr>
          <a:xfrm>
            <a:off x="3164808" y="3090496"/>
            <a:ext cx="566060" cy="264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2" name="Group 41">
            <a:extLst>
              <a:ext uri="{FF2B5EF4-FFF2-40B4-BE49-F238E27FC236}">
                <a16:creationId xmlns:a16="http://schemas.microsoft.com/office/drawing/2014/main" id="{4FA90D4C-06F1-4F0A-926D-78F8502F6E02}"/>
              </a:ext>
            </a:extLst>
          </p:cNvPr>
          <p:cNvGrpSpPr/>
          <p:nvPr/>
        </p:nvGrpSpPr>
        <p:grpSpPr>
          <a:xfrm>
            <a:off x="2640195" y="2823840"/>
            <a:ext cx="290538" cy="826955"/>
            <a:chOff x="2638824" y="5181992"/>
            <a:chExt cx="488791" cy="1557336"/>
          </a:xfrm>
        </p:grpSpPr>
        <p:grpSp>
          <p:nvGrpSpPr>
            <p:cNvPr id="43" name="Group 42">
              <a:extLst>
                <a:ext uri="{FF2B5EF4-FFF2-40B4-BE49-F238E27FC236}">
                  <a16:creationId xmlns:a16="http://schemas.microsoft.com/office/drawing/2014/main" id="{B6B64DFC-CA9A-4118-A17F-396B1DD2AC91}"/>
                </a:ext>
              </a:extLst>
            </p:cNvPr>
            <p:cNvGrpSpPr/>
            <p:nvPr/>
          </p:nvGrpSpPr>
          <p:grpSpPr>
            <a:xfrm>
              <a:off x="2651218" y="5181992"/>
              <a:ext cx="476397" cy="1557336"/>
              <a:chOff x="1319611" y="2770878"/>
              <a:chExt cx="365914" cy="1106390"/>
            </a:xfrm>
          </p:grpSpPr>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3787CF5B-7739-4612-8110-778D1BB390D8}"/>
                      </a:ext>
                    </a:extLst>
                  </p:cNvPr>
                  <p:cNvSpPr/>
                  <p:nvPr/>
                </p:nvSpPr>
                <p:spPr>
                  <a:xfrm flipH="1">
                    <a:off x="1319611" y="2770878"/>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8" name="Oval 17">
                    <a:extLst>
                      <a:ext uri="{FF2B5EF4-FFF2-40B4-BE49-F238E27FC236}">
                        <a16:creationId xmlns:a16="http://schemas.microsoft.com/office/drawing/2014/main" id="{D84513C6-9311-4638-B542-3B2F5C93C154}"/>
                      </a:ext>
                    </a:extLst>
                  </p:cNvPr>
                  <p:cNvSpPr>
                    <a:spLocks noRot="1" noChangeAspect="1" noMove="1" noResize="1" noEditPoints="1" noAdjustHandles="1" noChangeArrowheads="1" noChangeShapeType="1" noTextEdit="1"/>
                  </p:cNvSpPr>
                  <p:nvPr/>
                </p:nvSpPr>
                <p:spPr>
                  <a:xfrm flipH="1">
                    <a:off x="1319611" y="2770878"/>
                    <a:ext cx="365914" cy="365914"/>
                  </a:xfrm>
                  <a:prstGeom prst="ellipse">
                    <a:avLst/>
                  </a:prstGeom>
                  <a:blipFill>
                    <a:blip r:embed="rId8"/>
                    <a:stretch>
                      <a:fillRect/>
                    </a:stretch>
                  </a:blipFill>
                  <a:ln w="19050" cap="flat">
                    <a:solidFill>
                      <a:schemeClr val="tx1"/>
                    </a:solidFill>
                    <a:prstDash val="solid"/>
                    <a:miter/>
                  </a:ln>
                </p:spPr>
                <p:txBody>
                  <a:bodyPr/>
                  <a:lstStyle/>
                  <a:p>
                    <a:r>
                      <a:rPr lang="en-AU">
                        <a:noFill/>
                      </a:rPr>
                      <a:t> </a:t>
                    </a:r>
                  </a:p>
                </p:txBody>
              </p:sp>
            </mc:Fallback>
          </mc:AlternateContent>
          <p:sp>
            <p:nvSpPr>
              <p:cNvPr id="51" name="Oval 50">
                <a:extLst>
                  <a:ext uri="{FF2B5EF4-FFF2-40B4-BE49-F238E27FC236}">
                    <a16:creationId xmlns:a16="http://schemas.microsoft.com/office/drawing/2014/main" id="{D61361C2-8924-47C1-9DE6-CDFF0079EE81}"/>
                  </a:ext>
                </a:extLst>
              </p:cNvPr>
              <p:cNvSpPr/>
              <p:nvPr/>
            </p:nvSpPr>
            <p:spPr>
              <a:xfrm flipH="1">
                <a:off x="1319611" y="3511354"/>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cxnSp>
            <p:nvCxnSpPr>
              <p:cNvPr id="52" name="Straight Arrow Connector 51">
                <a:extLst>
                  <a:ext uri="{FF2B5EF4-FFF2-40B4-BE49-F238E27FC236}">
                    <a16:creationId xmlns:a16="http://schemas.microsoft.com/office/drawing/2014/main" id="{C2EFA275-D28D-46A6-8FDF-8F5348F1B78C}"/>
                  </a:ext>
                </a:extLst>
              </p:cNvPr>
              <p:cNvCxnSpPr>
                <a:cxnSpLocks/>
                <a:stCxn id="51" idx="0"/>
                <a:endCxn id="50" idx="4"/>
              </p:cNvCxnSpPr>
              <p:nvPr/>
            </p:nvCxnSpPr>
            <p:spPr>
              <a:xfrm flipV="1">
                <a:off x="1502568" y="3136792"/>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45" name="Connector: Curved 21">
              <a:extLst>
                <a:ext uri="{FF2B5EF4-FFF2-40B4-BE49-F238E27FC236}">
                  <a16:creationId xmlns:a16="http://schemas.microsoft.com/office/drawing/2014/main" id="{2CA5ECBA-DA80-45B0-AB86-5443C16A48E0}"/>
                </a:ext>
              </a:extLst>
            </p:cNvPr>
            <p:cNvCxnSpPr>
              <a:cxnSpLocks/>
            </p:cNvCxnSpPr>
            <p:nvPr/>
          </p:nvCxnSpPr>
          <p:spPr>
            <a:xfrm rot="10800000" flipH="1">
              <a:off x="2638824" y="5351011"/>
              <a:ext cx="476397" cy="12700"/>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grpSp>
      <p:sp>
        <p:nvSpPr>
          <p:cNvPr id="55" name="Oval 54">
            <a:extLst>
              <a:ext uri="{FF2B5EF4-FFF2-40B4-BE49-F238E27FC236}">
                <a16:creationId xmlns:a16="http://schemas.microsoft.com/office/drawing/2014/main" id="{93B9246B-0200-4504-A5A5-57567C00F341}"/>
              </a:ext>
            </a:extLst>
          </p:cNvPr>
          <p:cNvSpPr/>
          <p:nvPr/>
        </p:nvSpPr>
        <p:spPr>
          <a:xfrm flipH="1">
            <a:off x="1915156" y="3060159"/>
            <a:ext cx="319340" cy="3054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rPr>
              <a:t>G</a:t>
            </a:r>
            <a:endParaRPr lang="en-US" sz="2000" i="1" dirty="0">
              <a:solidFill>
                <a:schemeClr val="tx1"/>
              </a:solidFill>
            </a:endParaRPr>
          </a:p>
        </p:txBody>
      </p:sp>
      <p:grpSp>
        <p:nvGrpSpPr>
          <p:cNvPr id="19" name="Group 18">
            <a:extLst>
              <a:ext uri="{FF2B5EF4-FFF2-40B4-BE49-F238E27FC236}">
                <a16:creationId xmlns:a16="http://schemas.microsoft.com/office/drawing/2014/main" id="{C51FED0C-C891-4605-99FB-728EA8E7877A}"/>
              </a:ext>
            </a:extLst>
          </p:cNvPr>
          <p:cNvGrpSpPr/>
          <p:nvPr/>
        </p:nvGrpSpPr>
        <p:grpSpPr>
          <a:xfrm>
            <a:off x="2323207" y="4193940"/>
            <a:ext cx="2632803" cy="856583"/>
            <a:chOff x="799206" y="4193939"/>
            <a:chExt cx="2632803" cy="856583"/>
          </a:xfrm>
        </p:grpSpPr>
        <p:sp>
          <p:nvSpPr>
            <p:cNvPr id="38" name="Arrow: Right 37">
              <a:extLst>
                <a:ext uri="{FF2B5EF4-FFF2-40B4-BE49-F238E27FC236}">
                  <a16:creationId xmlns:a16="http://schemas.microsoft.com/office/drawing/2014/main" id="{0109A327-09EE-4B19-BF48-3C8673850ECA}"/>
                </a:ext>
              </a:extLst>
            </p:cNvPr>
            <p:cNvSpPr/>
            <p:nvPr/>
          </p:nvSpPr>
          <p:spPr>
            <a:xfrm>
              <a:off x="2865949" y="4440322"/>
              <a:ext cx="566060" cy="264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1A428A84-4DD6-46D0-9587-207F265E2261}"/>
                </a:ext>
              </a:extLst>
            </p:cNvPr>
            <p:cNvGrpSpPr/>
            <p:nvPr/>
          </p:nvGrpSpPr>
          <p:grpSpPr>
            <a:xfrm>
              <a:off x="799206" y="4193939"/>
              <a:ext cx="1452335" cy="856583"/>
              <a:chOff x="799206" y="4205090"/>
              <a:chExt cx="1452335" cy="856583"/>
            </a:xfrm>
          </p:grpSpPr>
          <p:cxnSp>
            <p:nvCxnSpPr>
              <p:cNvPr id="56" name="Connector: Curved 21">
                <a:extLst>
                  <a:ext uri="{FF2B5EF4-FFF2-40B4-BE49-F238E27FC236}">
                    <a16:creationId xmlns:a16="http://schemas.microsoft.com/office/drawing/2014/main" id="{5E73C4F4-C927-4CC5-A5A3-166469BBEACA}"/>
                  </a:ext>
                </a:extLst>
              </p:cNvPr>
              <p:cNvCxnSpPr>
                <a:cxnSpLocks/>
              </p:cNvCxnSpPr>
              <p:nvPr/>
            </p:nvCxnSpPr>
            <p:spPr>
              <a:xfrm rot="10800000" flipH="1">
                <a:off x="810501" y="4588169"/>
                <a:ext cx="283171" cy="6744"/>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9262EE2D-A904-4DCB-B732-CD0CE64E8924}"/>
                  </a:ext>
                </a:extLst>
              </p:cNvPr>
              <p:cNvGrpSpPr/>
              <p:nvPr/>
            </p:nvGrpSpPr>
            <p:grpSpPr>
              <a:xfrm>
                <a:off x="1436390" y="4205090"/>
                <a:ext cx="815151" cy="856583"/>
                <a:chOff x="503534" y="2848406"/>
                <a:chExt cx="815151" cy="856583"/>
              </a:xfrm>
            </p:grpSpPr>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91FEF886-3C5A-4C23-9DB4-4D12B66D5C7F}"/>
                        </a:ext>
                      </a:extLst>
                    </p:cNvPr>
                    <p:cNvSpPr/>
                    <p:nvPr/>
                  </p:nvSpPr>
                  <p:spPr>
                    <a:xfrm flipH="1">
                      <a:off x="1028147" y="2848406"/>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72" name="Oval 71">
                      <a:extLst>
                        <a:ext uri="{FF2B5EF4-FFF2-40B4-BE49-F238E27FC236}">
                          <a16:creationId xmlns:a16="http://schemas.microsoft.com/office/drawing/2014/main" id="{91FEF886-3C5A-4C23-9DB4-4D12B66D5C7F}"/>
                        </a:ext>
                      </a:extLst>
                    </p:cNvPr>
                    <p:cNvSpPr>
                      <a:spLocks noRot="1" noChangeAspect="1" noMove="1" noResize="1" noEditPoints="1" noAdjustHandles="1" noChangeArrowheads="1" noChangeShapeType="1" noTextEdit="1"/>
                    </p:cNvSpPr>
                    <p:nvPr/>
                  </p:nvSpPr>
                  <p:spPr>
                    <a:xfrm flipH="1">
                      <a:off x="1028147" y="2848406"/>
                      <a:ext cx="290538" cy="277280"/>
                    </a:xfrm>
                    <a:prstGeom prst="ellipse">
                      <a:avLst/>
                    </a:prstGeom>
                    <a:blipFill>
                      <a:blip r:embed="rId9"/>
                      <a:stretch>
                        <a:fillRect l="-20000" b="-8333"/>
                      </a:stretch>
                    </a:blipFill>
                    <a:ln w="19050" cap="flat">
                      <a:solidFill>
                        <a:schemeClr val="tx1"/>
                      </a:solidFill>
                      <a:prstDash val="solid"/>
                      <a:miter/>
                    </a:ln>
                  </p:spPr>
                  <p:txBody>
                    <a:bodyPr/>
                    <a:lstStyle/>
                    <a:p>
                      <a:r>
                        <a:rPr lang="en-AU">
                          <a:noFill/>
                        </a:rPr>
                        <a:t> </a:t>
                      </a:r>
                    </a:p>
                  </p:txBody>
                </p:sp>
              </mc:Fallback>
            </mc:AlternateContent>
            <p:cxnSp>
              <p:nvCxnSpPr>
                <p:cNvPr id="73" name="Straight Arrow Connector 72">
                  <a:extLst>
                    <a:ext uri="{FF2B5EF4-FFF2-40B4-BE49-F238E27FC236}">
                      <a16:creationId xmlns:a16="http://schemas.microsoft.com/office/drawing/2014/main" id="{592CD17B-5F04-4C38-A6EE-644FBFDD5B96}"/>
                    </a:ext>
                  </a:extLst>
                </p:cNvPr>
                <p:cNvCxnSpPr>
                  <a:cxnSpLocks/>
                  <a:endCxn id="72" idx="4"/>
                </p:cNvCxnSpPr>
                <p:nvPr/>
              </p:nvCxnSpPr>
              <p:spPr>
                <a:xfrm flipV="1">
                  <a:off x="1173416" y="3125689"/>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7DED9614-8264-4789-A41E-6795F5EF872F}"/>
                    </a:ext>
                  </a:extLst>
                </p:cNvPr>
                <p:cNvSpPr/>
                <p:nvPr/>
              </p:nvSpPr>
              <p:spPr>
                <a:xfrm flipH="1">
                  <a:off x="1028147" y="3427708"/>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75" name="Oval 74">
                  <a:extLst>
                    <a:ext uri="{FF2B5EF4-FFF2-40B4-BE49-F238E27FC236}">
                      <a16:creationId xmlns:a16="http://schemas.microsoft.com/office/drawing/2014/main" id="{6174C159-9004-423F-AF12-B46BAEC31BA8}"/>
                    </a:ext>
                  </a:extLst>
                </p:cNvPr>
                <p:cNvSpPr/>
                <p:nvPr/>
              </p:nvSpPr>
              <p:spPr>
                <a:xfrm flipH="1">
                  <a:off x="503534" y="34203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76" name="Straight Arrow Connector 75">
                  <a:extLst>
                    <a:ext uri="{FF2B5EF4-FFF2-40B4-BE49-F238E27FC236}">
                      <a16:creationId xmlns:a16="http://schemas.microsoft.com/office/drawing/2014/main" id="{B126FAF6-4D40-4DD7-81DF-4F0618908D8C}"/>
                    </a:ext>
                  </a:extLst>
                </p:cNvPr>
                <p:cNvCxnSpPr>
                  <a:cxnSpLocks/>
                  <a:stCxn id="75" idx="1"/>
                  <a:endCxn id="72" idx="4"/>
                </p:cNvCxnSpPr>
                <p:nvPr/>
              </p:nvCxnSpPr>
              <p:spPr>
                <a:xfrm flipV="1">
                  <a:off x="751524" y="3125686"/>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or: Curved 45">
                  <a:extLst>
                    <a:ext uri="{FF2B5EF4-FFF2-40B4-BE49-F238E27FC236}">
                      <a16:creationId xmlns:a16="http://schemas.microsoft.com/office/drawing/2014/main" id="{ECDDD21C-E07E-4754-BBF8-879680040EA0}"/>
                    </a:ext>
                  </a:extLst>
                </p:cNvPr>
                <p:cNvCxnSpPr>
                  <a:cxnSpLocks/>
                </p:cNvCxnSpPr>
                <p:nvPr/>
              </p:nvCxnSpPr>
              <p:spPr>
                <a:xfrm rot="10800000" flipH="1">
                  <a:off x="1028147" y="2987049"/>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sp>
            <p:nvSpPr>
              <p:cNvPr id="78" name="Oval 77">
                <a:extLst>
                  <a:ext uri="{FF2B5EF4-FFF2-40B4-BE49-F238E27FC236}">
                    <a16:creationId xmlns:a16="http://schemas.microsoft.com/office/drawing/2014/main" id="{A3FBA36A-D169-44A4-B3D9-71DF2775A6A0}"/>
                  </a:ext>
                </a:extLst>
              </p:cNvPr>
              <p:cNvSpPr/>
              <p:nvPr/>
            </p:nvSpPr>
            <p:spPr>
              <a:xfrm flipH="1">
                <a:off x="799206" y="4461377"/>
                <a:ext cx="319340" cy="3054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grpSp>
      </p:grpSp>
      <p:grpSp>
        <p:nvGrpSpPr>
          <p:cNvPr id="23" name="Group 22">
            <a:extLst>
              <a:ext uri="{FF2B5EF4-FFF2-40B4-BE49-F238E27FC236}">
                <a16:creationId xmlns:a16="http://schemas.microsoft.com/office/drawing/2014/main" id="{4E640374-C0AE-4D50-BC13-183353C11B16}"/>
              </a:ext>
            </a:extLst>
          </p:cNvPr>
          <p:cNvGrpSpPr/>
          <p:nvPr/>
        </p:nvGrpSpPr>
        <p:grpSpPr>
          <a:xfrm>
            <a:off x="3013786" y="5700729"/>
            <a:ext cx="2696290" cy="1106390"/>
            <a:chOff x="830645" y="5746119"/>
            <a:chExt cx="2696290" cy="1106390"/>
          </a:xfrm>
        </p:grpSpPr>
        <p:sp>
          <p:nvSpPr>
            <p:cNvPr id="40" name="Arrow: Right 39">
              <a:extLst>
                <a:ext uri="{FF2B5EF4-FFF2-40B4-BE49-F238E27FC236}">
                  <a16:creationId xmlns:a16="http://schemas.microsoft.com/office/drawing/2014/main" id="{45F4C53D-D625-49D7-A6F3-01E2D24E1DD8}"/>
                </a:ext>
              </a:extLst>
            </p:cNvPr>
            <p:cNvSpPr/>
            <p:nvPr/>
          </p:nvSpPr>
          <p:spPr>
            <a:xfrm>
              <a:off x="2960875" y="6137762"/>
              <a:ext cx="566060" cy="264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29F0B842-D7CB-40C7-9FE5-342ED9F1A934}"/>
                </a:ext>
              </a:extLst>
            </p:cNvPr>
            <p:cNvGrpSpPr/>
            <p:nvPr/>
          </p:nvGrpSpPr>
          <p:grpSpPr>
            <a:xfrm>
              <a:off x="830645" y="5746119"/>
              <a:ext cx="1128275" cy="1106390"/>
              <a:chOff x="830645" y="5746119"/>
              <a:chExt cx="1128275" cy="1106390"/>
            </a:xfrm>
          </p:grpSpPr>
          <p:grpSp>
            <p:nvGrpSpPr>
              <p:cNvPr id="80" name="Group 79">
                <a:extLst>
                  <a:ext uri="{FF2B5EF4-FFF2-40B4-BE49-F238E27FC236}">
                    <a16:creationId xmlns:a16="http://schemas.microsoft.com/office/drawing/2014/main" id="{DDC12644-D5FB-4759-B1EA-09B84DA141CF}"/>
                  </a:ext>
                </a:extLst>
              </p:cNvPr>
              <p:cNvGrpSpPr/>
              <p:nvPr/>
            </p:nvGrpSpPr>
            <p:grpSpPr>
              <a:xfrm>
                <a:off x="830645" y="5746119"/>
                <a:ext cx="1128275" cy="1106390"/>
                <a:chOff x="3546564" y="5697858"/>
                <a:chExt cx="1128275" cy="1106390"/>
              </a:xfrm>
            </p:grpSpPr>
            <p:grpSp>
              <p:nvGrpSpPr>
                <p:cNvPr id="81" name="Group 80">
                  <a:extLst>
                    <a:ext uri="{FF2B5EF4-FFF2-40B4-BE49-F238E27FC236}">
                      <a16:creationId xmlns:a16="http://schemas.microsoft.com/office/drawing/2014/main" id="{BF5DD793-B7A2-4DE5-8A98-B4C05FCA0328}"/>
                    </a:ext>
                  </a:extLst>
                </p:cNvPr>
                <p:cNvGrpSpPr/>
                <p:nvPr/>
              </p:nvGrpSpPr>
              <p:grpSpPr>
                <a:xfrm>
                  <a:off x="3546564" y="5697858"/>
                  <a:ext cx="1128275" cy="1106390"/>
                  <a:chOff x="653616" y="4355813"/>
                  <a:chExt cx="1128275" cy="1106390"/>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C419C40C-F0BA-4415-9F11-2DBE14DA2EB9}"/>
                          </a:ext>
                        </a:extLst>
                      </p:cNvPr>
                      <p:cNvSpPr/>
                      <p:nvPr/>
                    </p:nvSpPr>
                    <p:spPr>
                      <a:xfrm flipH="1">
                        <a:off x="1415977" y="4355813"/>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11" name="Oval 10">
                        <a:extLst>
                          <a:ext uri="{FF2B5EF4-FFF2-40B4-BE49-F238E27FC236}">
                            <a16:creationId xmlns:a16="http://schemas.microsoft.com/office/drawing/2014/main" id="{8555FAF6-3B0A-4864-AC87-835EB6875E01}"/>
                          </a:ext>
                        </a:extLst>
                      </p:cNvPr>
                      <p:cNvSpPr>
                        <a:spLocks noRot="1" noChangeAspect="1" noMove="1" noResize="1" noEditPoints="1" noAdjustHandles="1" noChangeArrowheads="1" noChangeShapeType="1" noTextEdit="1"/>
                      </p:cNvSpPr>
                      <p:nvPr/>
                    </p:nvSpPr>
                    <p:spPr>
                      <a:xfrm flipH="1">
                        <a:off x="1415977" y="4355813"/>
                        <a:ext cx="365914" cy="365914"/>
                      </a:xfrm>
                      <a:prstGeom prst="ellipse">
                        <a:avLst/>
                      </a:prstGeom>
                      <a:blipFill>
                        <a:blip r:embed="rId6"/>
                        <a:stretch>
                          <a:fillRect/>
                        </a:stretch>
                      </a:blipFill>
                      <a:ln w="19050" cap="flat">
                        <a:solidFill>
                          <a:schemeClr val="tx1"/>
                        </a:solidFill>
                        <a:prstDash val="solid"/>
                        <a:miter/>
                      </a:ln>
                    </p:spPr>
                    <p:txBody>
                      <a:bodyPr/>
                      <a:lstStyle/>
                      <a:p>
                        <a:r>
                          <a:rPr lang="en-US">
                            <a:noFill/>
                          </a:rPr>
                          <a:t> </a:t>
                        </a:r>
                      </a:p>
                    </p:txBody>
                  </p:sp>
                </mc:Fallback>
              </mc:AlternateContent>
              <p:sp>
                <p:nvSpPr>
                  <p:cNvPr id="84" name="Oval 83">
                    <a:extLst>
                      <a:ext uri="{FF2B5EF4-FFF2-40B4-BE49-F238E27FC236}">
                        <a16:creationId xmlns:a16="http://schemas.microsoft.com/office/drawing/2014/main" id="{AF57D523-CF25-4717-BE47-9A2930A2C793}"/>
                      </a:ext>
                    </a:extLst>
                  </p:cNvPr>
                  <p:cNvSpPr/>
                  <p:nvPr/>
                </p:nvSpPr>
                <p:spPr>
                  <a:xfrm flipH="1">
                    <a:off x="1415977" y="5096289"/>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85" name="Straight Arrow Connector 84">
                    <a:extLst>
                      <a:ext uri="{FF2B5EF4-FFF2-40B4-BE49-F238E27FC236}">
                        <a16:creationId xmlns:a16="http://schemas.microsoft.com/office/drawing/2014/main" id="{FE375C8E-B237-45F9-B06E-B787EC2655C7}"/>
                      </a:ext>
                    </a:extLst>
                  </p:cNvPr>
                  <p:cNvCxnSpPr>
                    <a:cxnSpLocks/>
                    <a:stCxn id="84" idx="0"/>
                    <a:endCxn id="83" idx="4"/>
                  </p:cNvCxnSpPr>
                  <p:nvPr/>
                </p:nvCxnSpPr>
                <p:spPr>
                  <a:xfrm flipV="1">
                    <a:off x="1598934" y="4721727"/>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Oval 85">
                        <a:extLst>
                          <a:ext uri="{FF2B5EF4-FFF2-40B4-BE49-F238E27FC236}">
                            <a16:creationId xmlns:a16="http://schemas.microsoft.com/office/drawing/2014/main" id="{536E29F6-18B2-47C0-A5BD-B83E7B127435}"/>
                          </a:ext>
                        </a:extLst>
                      </p:cNvPr>
                      <p:cNvSpPr/>
                      <p:nvPr/>
                    </p:nvSpPr>
                    <p:spPr>
                      <a:xfrm flipH="1">
                        <a:off x="653616" y="4759196"/>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𝐵</m:t>
                              </m:r>
                            </m:oMath>
                          </m:oMathPara>
                        </a14:m>
                        <a:endParaRPr lang="en-US" sz="2000" i="1" dirty="0">
                          <a:solidFill>
                            <a:schemeClr val="tx1"/>
                          </a:solidFill>
                        </a:endParaRPr>
                      </a:p>
                    </p:txBody>
                  </p:sp>
                </mc:Choice>
                <mc:Fallback xmlns="">
                  <p:sp>
                    <p:nvSpPr>
                      <p:cNvPr id="86" name="Oval 85">
                        <a:extLst>
                          <a:ext uri="{FF2B5EF4-FFF2-40B4-BE49-F238E27FC236}">
                            <a16:creationId xmlns:a16="http://schemas.microsoft.com/office/drawing/2014/main" id="{536E29F6-18B2-47C0-A5BD-B83E7B127435}"/>
                          </a:ext>
                        </a:extLst>
                      </p:cNvPr>
                      <p:cNvSpPr>
                        <a:spLocks noRot="1" noChangeAspect="1" noMove="1" noResize="1" noEditPoints="1" noAdjustHandles="1" noChangeArrowheads="1" noChangeShapeType="1" noTextEdit="1"/>
                      </p:cNvSpPr>
                      <p:nvPr/>
                    </p:nvSpPr>
                    <p:spPr>
                      <a:xfrm flipH="1">
                        <a:off x="653616" y="4759196"/>
                        <a:ext cx="365914" cy="365914"/>
                      </a:xfrm>
                      <a:prstGeom prst="ellipse">
                        <a:avLst/>
                      </a:prstGeom>
                      <a:blipFill>
                        <a:blip r:embed="rId10"/>
                        <a:stretch>
                          <a:fillRect l="-3175"/>
                        </a:stretch>
                      </a:blipFill>
                      <a:ln w="19050" cap="flat">
                        <a:solidFill>
                          <a:schemeClr val="tx1"/>
                        </a:solidFill>
                        <a:prstDash val="solid"/>
                        <a:miter/>
                      </a:ln>
                    </p:spPr>
                    <p:txBody>
                      <a:bodyPr/>
                      <a:lstStyle/>
                      <a:p>
                        <a:r>
                          <a:rPr lang="en-AU">
                            <a:noFill/>
                          </a:rPr>
                          <a:t> </a:t>
                        </a:r>
                      </a:p>
                    </p:txBody>
                  </p:sp>
                </mc:Fallback>
              </mc:AlternateContent>
            </p:grpSp>
            <p:cxnSp>
              <p:nvCxnSpPr>
                <p:cNvPr id="82" name="Connector: Curved 67">
                  <a:extLst>
                    <a:ext uri="{FF2B5EF4-FFF2-40B4-BE49-F238E27FC236}">
                      <a16:creationId xmlns:a16="http://schemas.microsoft.com/office/drawing/2014/main" id="{A834AE7C-A0B5-4712-8BD1-AC77988BAE1E}"/>
                    </a:ext>
                  </a:extLst>
                </p:cNvPr>
                <p:cNvCxnSpPr>
                  <a:cxnSpLocks/>
                </p:cNvCxnSpPr>
                <p:nvPr/>
              </p:nvCxnSpPr>
              <p:spPr>
                <a:xfrm rot="10800000" flipH="1">
                  <a:off x="4277554" y="5852702"/>
                  <a:ext cx="365914" cy="12700"/>
                </a:xfrm>
                <a:prstGeom prst="curvedConnector5">
                  <a:avLst>
                    <a:gd name="adj1" fmla="val -62474"/>
                    <a:gd name="adj2" fmla="val 2055795"/>
                    <a:gd name="adj3" fmla="val 168027"/>
                  </a:avLst>
                </a:prstGeom>
                <a:ln>
                  <a:tailEnd type="triangle"/>
                </a:ln>
              </p:spPr>
              <p:style>
                <a:lnRef idx="1">
                  <a:schemeClr val="dk1"/>
                </a:lnRef>
                <a:fillRef idx="0">
                  <a:schemeClr val="dk1"/>
                </a:fillRef>
                <a:effectRef idx="0">
                  <a:schemeClr val="dk1"/>
                </a:effectRef>
                <a:fontRef idx="minor">
                  <a:schemeClr val="tx1"/>
                </a:fontRef>
              </p:style>
            </p:cxnSp>
          </p:grpSp>
          <p:cxnSp>
            <p:nvCxnSpPr>
              <p:cNvPr id="88" name="Connector: Curved 21">
                <a:extLst>
                  <a:ext uri="{FF2B5EF4-FFF2-40B4-BE49-F238E27FC236}">
                    <a16:creationId xmlns:a16="http://schemas.microsoft.com/office/drawing/2014/main" id="{2FCF2ADB-03D4-46C8-A288-40284337FFEB}"/>
                  </a:ext>
                </a:extLst>
              </p:cNvPr>
              <p:cNvCxnSpPr>
                <a:cxnSpLocks/>
              </p:cNvCxnSpPr>
              <p:nvPr/>
            </p:nvCxnSpPr>
            <p:spPr>
              <a:xfrm rot="10800000" flipH="1">
                <a:off x="852185" y="6219625"/>
                <a:ext cx="283171" cy="6744"/>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grpSp>
      </p:grpSp>
      <p:cxnSp>
        <p:nvCxnSpPr>
          <p:cNvPr id="89" name="Connector: Curved 21">
            <a:extLst>
              <a:ext uri="{FF2B5EF4-FFF2-40B4-BE49-F238E27FC236}">
                <a16:creationId xmlns:a16="http://schemas.microsoft.com/office/drawing/2014/main" id="{13F41822-4402-4C76-9DD0-338BBB8FB03F}"/>
              </a:ext>
            </a:extLst>
          </p:cNvPr>
          <p:cNvCxnSpPr>
            <a:cxnSpLocks/>
          </p:cNvCxnSpPr>
          <p:nvPr/>
        </p:nvCxnSpPr>
        <p:spPr>
          <a:xfrm rot="10800000" flipH="1">
            <a:off x="1912758" y="3117841"/>
            <a:ext cx="283171" cy="6744"/>
          </a:xfrm>
          <a:prstGeom prst="curvedConnector5">
            <a:avLst>
              <a:gd name="adj1" fmla="val -47985"/>
              <a:gd name="adj2" fmla="val 3827772"/>
              <a:gd name="adj3" fmla="val 147985"/>
            </a:avLst>
          </a:prstGeom>
          <a:ln>
            <a:tailEnd type="triangle"/>
          </a:ln>
        </p:spPr>
        <p:style>
          <a:lnRef idx="1">
            <a:schemeClr val="dk1"/>
          </a:lnRef>
          <a:fillRef idx="0">
            <a:schemeClr val="dk1"/>
          </a:fillRef>
          <a:effectRef idx="0">
            <a:schemeClr val="dk1"/>
          </a:effectRef>
          <a:fontRef idx="minor">
            <a:schemeClr val="tx1"/>
          </a:fontRef>
        </p:style>
      </p:cxnSp>
      <p:sp>
        <p:nvSpPr>
          <p:cNvPr id="8" name="Footer Placeholder 7">
            <a:extLst>
              <a:ext uri="{FF2B5EF4-FFF2-40B4-BE49-F238E27FC236}">
                <a16:creationId xmlns:a16="http://schemas.microsoft.com/office/drawing/2014/main" id="{00D89986-EF91-0FF8-01A3-7D9EFEAE5E47}"/>
              </a:ext>
            </a:extLst>
          </p:cNvPr>
          <p:cNvSpPr>
            <a:spLocks noGrp="1"/>
          </p:cNvSpPr>
          <p:nvPr>
            <p:ph type="ftr" sz="quarter" idx="10"/>
          </p:nvPr>
        </p:nvSpPr>
        <p:spPr/>
        <p:txBody>
          <a:bodyPr/>
          <a:lstStyle/>
          <a:p>
            <a:r>
              <a:rPr lang="en-AU"/>
              <a:t>22T2</a:t>
            </a:r>
            <a:endParaRPr lang="en-AU" dirty="0"/>
          </a:p>
        </p:txBody>
      </p:sp>
      <p:sp>
        <p:nvSpPr>
          <p:cNvPr id="16" name="Slide Number Placeholder 15">
            <a:extLst>
              <a:ext uri="{FF2B5EF4-FFF2-40B4-BE49-F238E27FC236}">
                <a16:creationId xmlns:a16="http://schemas.microsoft.com/office/drawing/2014/main" id="{5EF0441A-F2D3-6A5D-79D3-1109244981E0}"/>
              </a:ext>
            </a:extLst>
          </p:cNvPr>
          <p:cNvSpPr>
            <a:spLocks noGrp="1"/>
          </p:cNvSpPr>
          <p:nvPr>
            <p:ph type="sldNum" sz="quarter" idx="11"/>
          </p:nvPr>
        </p:nvSpPr>
        <p:spPr/>
        <p:txBody>
          <a:bodyPr/>
          <a:lstStyle/>
          <a:p>
            <a:fld id="{009375D7-070A-4959-9224-FB5E66F2B1B3}" type="slidenum">
              <a:rPr lang="en-AU" smtClean="0"/>
              <a:pPr/>
              <a:t>81</a:t>
            </a:fld>
            <a:endParaRPr lang="en-AU" dirty="0"/>
          </a:p>
        </p:txBody>
      </p:sp>
    </p:spTree>
    <p:extLst>
      <p:ext uri="{BB962C8B-B14F-4D97-AF65-F5344CB8AC3E}">
        <p14:creationId xmlns:p14="http://schemas.microsoft.com/office/powerpoint/2010/main" val="2442089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The vertices of {E, H} are in different sets</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5949" y="3262187"/>
            <a:ext cx="2548671" cy="23797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38301" y="2132856"/>
            <a:ext cx="4051109"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grpSp>
        <p:nvGrpSpPr>
          <p:cNvPr id="8" name="Group 7">
            <a:extLst>
              <a:ext uri="{FF2B5EF4-FFF2-40B4-BE49-F238E27FC236}">
                <a16:creationId xmlns:a16="http://schemas.microsoft.com/office/drawing/2014/main" id="{A60CC3AD-33AF-486F-916A-CE2BF043F0BC}"/>
              </a:ext>
            </a:extLst>
          </p:cNvPr>
          <p:cNvGrpSpPr/>
          <p:nvPr/>
        </p:nvGrpSpPr>
        <p:grpSpPr>
          <a:xfrm>
            <a:off x="4670782" y="3082392"/>
            <a:ext cx="698046" cy="928801"/>
            <a:chOff x="993613" y="4355813"/>
            <a:chExt cx="788278" cy="1106390"/>
          </a:xfrm>
        </p:grpSpPr>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5661AE-30FF-4380-8FDD-388F0000E566}"/>
                    </a:ext>
                  </a:extLst>
                </p:cNvPr>
                <p:cNvSpPr/>
                <p:nvPr/>
              </p:nvSpPr>
              <p:spPr>
                <a:xfrm flipH="1">
                  <a:off x="1415977" y="4355813"/>
                  <a:ext cx="365914" cy="365914"/>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11" name="Oval 10">
                  <a:extLst>
                    <a:ext uri="{FF2B5EF4-FFF2-40B4-BE49-F238E27FC236}">
                      <a16:creationId xmlns:a16="http://schemas.microsoft.com/office/drawing/2014/main" id="{8555FAF6-3B0A-4864-AC87-835EB6875E01}"/>
                    </a:ext>
                  </a:extLst>
                </p:cNvPr>
                <p:cNvSpPr>
                  <a:spLocks noRot="1" noChangeAspect="1" noMove="1" noResize="1" noEditPoints="1" noAdjustHandles="1" noChangeArrowheads="1" noChangeShapeType="1" noTextEdit="1"/>
                </p:cNvSpPr>
                <p:nvPr/>
              </p:nvSpPr>
              <p:spPr>
                <a:xfrm flipH="1">
                  <a:off x="1415977" y="4355813"/>
                  <a:ext cx="365914" cy="365914"/>
                </a:xfrm>
                <a:prstGeom prst="ellipse">
                  <a:avLst/>
                </a:prstGeom>
                <a:blipFill>
                  <a:blip r:embed="rId4"/>
                  <a:stretch>
                    <a:fillRect/>
                  </a:stretch>
                </a:blipFill>
                <a:ln w="19050" cap="flat">
                  <a:solidFill>
                    <a:schemeClr val="tx1"/>
                  </a:solidFill>
                  <a:prstDash val="solid"/>
                  <a:miter/>
                </a:ln>
              </p:spPr>
              <p:txBody>
                <a:bodyPr/>
                <a:lstStyle/>
                <a:p>
                  <a:r>
                    <a:rPr lang="en-US">
                      <a:noFill/>
                    </a:rPr>
                    <a:t> </a:t>
                  </a:r>
                </a:p>
              </p:txBody>
            </p:sp>
          </mc:Fallback>
        </mc:AlternateContent>
        <p:sp>
          <p:nvSpPr>
            <p:cNvPr id="11" name="Oval 10">
              <a:extLst>
                <a:ext uri="{FF2B5EF4-FFF2-40B4-BE49-F238E27FC236}">
                  <a16:creationId xmlns:a16="http://schemas.microsoft.com/office/drawing/2014/main" id="{A12E68D4-CB4D-4614-B76C-E7B953969E57}"/>
                </a:ext>
              </a:extLst>
            </p:cNvPr>
            <p:cNvSpPr/>
            <p:nvPr/>
          </p:nvSpPr>
          <p:spPr>
            <a:xfrm flipH="1">
              <a:off x="1415977" y="5096289"/>
              <a:ext cx="365914" cy="365914"/>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E</a:t>
              </a:r>
            </a:p>
          </p:txBody>
        </p:sp>
        <p:cxnSp>
          <p:nvCxnSpPr>
            <p:cNvPr id="12" name="Straight Arrow Connector 11">
              <a:extLst>
                <a:ext uri="{FF2B5EF4-FFF2-40B4-BE49-F238E27FC236}">
                  <a16:creationId xmlns:a16="http://schemas.microsoft.com/office/drawing/2014/main" id="{F577B39C-51FE-458E-A9EC-F1A427CA3522}"/>
                </a:ext>
              </a:extLst>
            </p:cNvPr>
            <p:cNvCxnSpPr>
              <a:cxnSpLocks/>
              <a:stCxn id="11" idx="0"/>
              <a:endCxn id="10" idx="4"/>
            </p:cNvCxnSpPr>
            <p:nvPr/>
          </p:nvCxnSpPr>
          <p:spPr>
            <a:xfrm flipV="1">
              <a:off x="1598934" y="4721727"/>
              <a:ext cx="0" cy="37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BEECDCB-D1EA-4E43-8C20-31CEDC360B20}"/>
                </a:ext>
              </a:extLst>
            </p:cNvPr>
            <p:cNvCxnSpPr>
              <a:cxnSpLocks/>
              <a:endCxn id="10" idx="4"/>
            </p:cNvCxnSpPr>
            <p:nvPr/>
          </p:nvCxnSpPr>
          <p:spPr>
            <a:xfrm flipV="1">
              <a:off x="993613" y="4721727"/>
              <a:ext cx="605321" cy="359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5" name="Straight Arrow Connector 14">
            <a:extLst>
              <a:ext uri="{FF2B5EF4-FFF2-40B4-BE49-F238E27FC236}">
                <a16:creationId xmlns:a16="http://schemas.microsoft.com/office/drawing/2014/main" id="{4A56B393-434B-4687-89C8-14AD8FD1B501}"/>
              </a:ext>
            </a:extLst>
          </p:cNvPr>
          <p:cNvCxnSpPr>
            <a:cxnSpLocks/>
          </p:cNvCxnSpPr>
          <p:nvPr/>
        </p:nvCxnSpPr>
        <p:spPr>
          <a:xfrm flipV="1">
            <a:off x="3674184" y="3390693"/>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568CBA94-64C7-4215-8D80-19731BCA7074}"/>
              </a:ext>
            </a:extLst>
          </p:cNvPr>
          <p:cNvSpPr/>
          <p:nvPr/>
        </p:nvSpPr>
        <p:spPr>
          <a:xfrm flipH="1">
            <a:off x="3528915" y="369271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8" name="Oval 17">
            <a:extLst>
              <a:ext uri="{FF2B5EF4-FFF2-40B4-BE49-F238E27FC236}">
                <a16:creationId xmlns:a16="http://schemas.microsoft.com/office/drawing/2014/main" id="{EAAF12CD-82C9-4AFA-AD7F-53BC8411D682}"/>
              </a:ext>
            </a:extLst>
          </p:cNvPr>
          <p:cNvSpPr/>
          <p:nvPr/>
        </p:nvSpPr>
        <p:spPr>
          <a:xfrm flipH="1">
            <a:off x="3004302" y="3685366"/>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9" name="Straight Arrow Connector 18">
            <a:extLst>
              <a:ext uri="{FF2B5EF4-FFF2-40B4-BE49-F238E27FC236}">
                <a16:creationId xmlns:a16="http://schemas.microsoft.com/office/drawing/2014/main" id="{A7CFF098-C50E-4825-9A34-C7F9D49EE71F}"/>
              </a:ext>
            </a:extLst>
          </p:cNvPr>
          <p:cNvCxnSpPr>
            <a:cxnSpLocks/>
            <a:stCxn id="18" idx="1"/>
          </p:cNvCxnSpPr>
          <p:nvPr/>
        </p:nvCxnSpPr>
        <p:spPr>
          <a:xfrm flipV="1">
            <a:off x="3252292" y="3390690"/>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A70614A6-D6C0-4C4F-8308-28349FA8947E}"/>
                  </a:ext>
                </a:extLst>
              </p:cNvPr>
              <p:cNvSpPr/>
              <p:nvPr/>
            </p:nvSpPr>
            <p:spPr>
              <a:xfrm flipH="1">
                <a:off x="3528915" y="3101505"/>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rgbClr val="FF0000"/>
                          </a:solidFill>
                          <a:latin typeface="Cambria Math" panose="02040503050406030204" pitchFamily="18" charset="0"/>
                        </a:rPr>
                        <m:t>𝐻</m:t>
                      </m:r>
                    </m:oMath>
                  </m:oMathPara>
                </a14:m>
                <a:endParaRPr lang="en-US" sz="2000" i="1" dirty="0">
                  <a:solidFill>
                    <a:srgbClr val="FF0000"/>
                  </a:solidFill>
                </a:endParaRPr>
              </a:p>
            </p:txBody>
          </p:sp>
        </mc:Choice>
        <mc:Fallback xmlns="">
          <p:sp>
            <p:nvSpPr>
              <p:cNvPr id="20" name="Oval 19">
                <a:extLst>
                  <a:ext uri="{FF2B5EF4-FFF2-40B4-BE49-F238E27FC236}">
                    <a16:creationId xmlns:a16="http://schemas.microsoft.com/office/drawing/2014/main" id="{A70614A6-D6C0-4C4F-8308-28349FA8947E}"/>
                  </a:ext>
                </a:extLst>
              </p:cNvPr>
              <p:cNvSpPr>
                <a:spLocks noRot="1" noChangeAspect="1" noMove="1" noResize="1" noEditPoints="1" noAdjustHandles="1" noChangeArrowheads="1" noChangeShapeType="1" noTextEdit="1"/>
              </p:cNvSpPr>
              <p:nvPr/>
            </p:nvSpPr>
            <p:spPr>
              <a:xfrm flipH="1">
                <a:off x="3528915" y="3101505"/>
                <a:ext cx="290538" cy="277280"/>
              </a:xfrm>
              <a:prstGeom prst="ellipse">
                <a:avLst/>
              </a:prstGeom>
              <a:blipFill>
                <a:blip r:embed="rId5"/>
                <a:stretch>
                  <a:fillRect l="-21569" b="-10417"/>
                </a:stretch>
              </a:blipFill>
              <a:ln w="19050" cap="flat">
                <a:solidFill>
                  <a:schemeClr val="tx1"/>
                </a:solidFill>
                <a:prstDash val="solid"/>
                <a:miter/>
              </a:ln>
            </p:spPr>
            <p:txBody>
              <a:bodyPr/>
              <a:lstStyle/>
              <a:p>
                <a:r>
                  <a:rPr lang="en-US">
                    <a:noFill/>
                  </a:rPr>
                  <a:t> </a:t>
                </a:r>
              </a:p>
            </p:txBody>
          </p:sp>
        </mc:Fallback>
      </mc:AlternateContent>
      <p:sp>
        <p:nvSpPr>
          <p:cNvPr id="21" name="Oval 20">
            <a:extLst>
              <a:ext uri="{FF2B5EF4-FFF2-40B4-BE49-F238E27FC236}">
                <a16:creationId xmlns:a16="http://schemas.microsoft.com/office/drawing/2014/main" id="{E52F734E-5E27-481B-8D5B-7258165FEEA0}"/>
              </a:ext>
            </a:extLst>
          </p:cNvPr>
          <p:cNvSpPr/>
          <p:nvPr/>
        </p:nvSpPr>
        <p:spPr>
          <a:xfrm flipH="1">
            <a:off x="2491354" y="367419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22" name="Straight Arrow Connector 21">
            <a:extLst>
              <a:ext uri="{FF2B5EF4-FFF2-40B4-BE49-F238E27FC236}">
                <a16:creationId xmlns:a16="http://schemas.microsoft.com/office/drawing/2014/main" id="{619A6516-35A9-49A6-9997-0D837E2ED0CA}"/>
              </a:ext>
            </a:extLst>
          </p:cNvPr>
          <p:cNvCxnSpPr>
            <a:cxnSpLocks/>
            <a:stCxn id="21" idx="1"/>
            <a:endCxn id="20" idx="4"/>
          </p:cNvCxnSpPr>
          <p:nvPr/>
        </p:nvCxnSpPr>
        <p:spPr>
          <a:xfrm flipV="1">
            <a:off x="2739344" y="3378785"/>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311EBD6-6F50-43B1-ACDB-89B289C8AEA7}"/>
              </a:ext>
            </a:extLst>
          </p:cNvPr>
          <p:cNvSpPr txBox="1"/>
          <p:nvPr/>
        </p:nvSpPr>
        <p:spPr>
          <a:xfrm>
            <a:off x="2186880" y="2661864"/>
            <a:ext cx="4572000" cy="369332"/>
          </a:xfrm>
          <a:prstGeom prst="rect">
            <a:avLst/>
          </a:prstGeom>
          <a:noFill/>
        </p:spPr>
        <p:txBody>
          <a:bodyPr wrap="square">
            <a:spAutoFit/>
          </a:bodyPr>
          <a:lstStyle/>
          <a:p>
            <a:r>
              <a:rPr lang="en-US" dirty="0"/>
              <a:t>Merge these two trees:</a:t>
            </a:r>
            <a:endParaRPr lang="en-AU" dirty="0"/>
          </a:p>
        </p:txBody>
      </p:sp>
      <p:sp>
        <p:nvSpPr>
          <p:cNvPr id="24" name="Oval 23">
            <a:extLst>
              <a:ext uri="{FF2B5EF4-FFF2-40B4-BE49-F238E27FC236}">
                <a16:creationId xmlns:a16="http://schemas.microsoft.com/office/drawing/2014/main" id="{416BC249-34A1-AC4D-8D8E-43BB104062BB}"/>
              </a:ext>
            </a:extLst>
          </p:cNvPr>
          <p:cNvSpPr/>
          <p:nvPr/>
        </p:nvSpPr>
        <p:spPr>
          <a:xfrm flipH="1">
            <a:off x="4489904" y="370173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26" name="Connector: Curved 16">
            <a:extLst>
              <a:ext uri="{FF2B5EF4-FFF2-40B4-BE49-F238E27FC236}">
                <a16:creationId xmlns:a16="http://schemas.microsoft.com/office/drawing/2014/main" id="{B4C49189-E417-7346-886B-0B7599D6A6CE}"/>
              </a:ext>
            </a:extLst>
          </p:cNvPr>
          <p:cNvCxnSpPr>
            <a:cxnSpLocks/>
          </p:cNvCxnSpPr>
          <p:nvPr/>
        </p:nvCxnSpPr>
        <p:spPr>
          <a:xfrm rot="10800000" flipH="1">
            <a:off x="3528915" y="3252053"/>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Curved 24">
            <a:extLst>
              <a:ext uri="{FF2B5EF4-FFF2-40B4-BE49-F238E27FC236}">
                <a16:creationId xmlns:a16="http://schemas.microsoft.com/office/drawing/2014/main" id="{35864139-84CF-5643-8B18-DC3271438A1C}"/>
              </a:ext>
            </a:extLst>
          </p:cNvPr>
          <p:cNvCxnSpPr>
            <a:cxnSpLocks/>
          </p:cNvCxnSpPr>
          <p:nvPr/>
        </p:nvCxnSpPr>
        <p:spPr>
          <a:xfrm rot="10800000" flipH="1">
            <a:off x="5044797" y="3235981"/>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4A4A88-9EEF-4F3E-A2E0-731B01BF37FF}"/>
              </a:ext>
            </a:extLst>
          </p:cNvPr>
          <p:cNvGrpSpPr/>
          <p:nvPr/>
        </p:nvGrpSpPr>
        <p:grpSpPr>
          <a:xfrm>
            <a:off x="2144397" y="4200985"/>
            <a:ext cx="4572000" cy="2345127"/>
            <a:chOff x="620397" y="4200984"/>
            <a:chExt cx="4572000" cy="2345127"/>
          </a:xfrm>
        </p:grpSpPr>
        <p:sp>
          <p:nvSpPr>
            <p:cNvPr id="30" name="Rectangle 29">
              <a:extLst>
                <a:ext uri="{FF2B5EF4-FFF2-40B4-BE49-F238E27FC236}">
                  <a16:creationId xmlns:a16="http://schemas.microsoft.com/office/drawing/2014/main" id="{225B9CC3-4EFF-41C5-98B4-C91F1A4D00CB}"/>
                </a:ext>
              </a:extLst>
            </p:cNvPr>
            <p:cNvSpPr/>
            <p:nvPr/>
          </p:nvSpPr>
          <p:spPr>
            <a:xfrm>
              <a:off x="620397" y="4200984"/>
              <a:ext cx="4572000" cy="646331"/>
            </a:xfrm>
            <a:prstGeom prst="rect">
              <a:avLst/>
            </a:prstGeom>
          </p:spPr>
          <p:txBody>
            <a:bodyPr>
              <a:spAutoFit/>
            </a:bodyPr>
            <a:lstStyle/>
            <a:p>
              <a:r>
                <a:rPr lang="en-US" altLang="en-US" dirty="0"/>
                <a:t>Make smaller tree point to bigger one’s root (C points to H).</a:t>
              </a:r>
              <a:endParaRPr lang="en-US" dirty="0"/>
            </a:p>
          </p:txBody>
        </p:sp>
        <p:grpSp>
          <p:nvGrpSpPr>
            <p:cNvPr id="31" name="Group 30">
              <a:extLst>
                <a:ext uri="{FF2B5EF4-FFF2-40B4-BE49-F238E27FC236}">
                  <a16:creationId xmlns:a16="http://schemas.microsoft.com/office/drawing/2014/main" id="{CEDE03B5-2528-4C90-BD32-3DEC749BAB9D}"/>
                </a:ext>
              </a:extLst>
            </p:cNvPr>
            <p:cNvGrpSpPr/>
            <p:nvPr/>
          </p:nvGrpSpPr>
          <p:grpSpPr>
            <a:xfrm>
              <a:off x="1780365" y="5026586"/>
              <a:ext cx="2118978" cy="1519525"/>
              <a:chOff x="1716209" y="4304674"/>
              <a:chExt cx="2118978" cy="1519525"/>
            </a:xfrm>
          </p:grpSpPr>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0CFC0C92-5488-4C23-B3DC-EAC90DFC6DE1}"/>
                      </a:ext>
                    </a:extLst>
                  </p:cNvPr>
                  <p:cNvSpPr/>
                  <p:nvPr/>
                </p:nvSpPr>
                <p:spPr>
                  <a:xfrm flipH="1">
                    <a:off x="3469206" y="4894720"/>
                    <a:ext cx="324029" cy="3071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chemeClr val="tx1"/>
                              </a:solidFill>
                              <a:latin typeface="Cambria Math" panose="02040503050406030204" pitchFamily="18" charset="0"/>
                            </a:rPr>
                            <m:t>C</m:t>
                          </m:r>
                        </m:oMath>
                      </m:oMathPara>
                    </a14:m>
                    <a:endParaRPr lang="en-US" sz="2000" i="1" dirty="0">
                      <a:solidFill>
                        <a:schemeClr val="tx1"/>
                      </a:solidFill>
                    </a:endParaRPr>
                  </a:p>
                </p:txBody>
              </p:sp>
            </mc:Choice>
            <mc:Fallback xmlns="">
              <p:sp>
                <p:nvSpPr>
                  <p:cNvPr id="32" name="Oval 31">
                    <a:extLst>
                      <a:ext uri="{FF2B5EF4-FFF2-40B4-BE49-F238E27FC236}">
                        <a16:creationId xmlns:a16="http://schemas.microsoft.com/office/drawing/2014/main" id="{0CFC0C92-5488-4C23-B3DC-EAC90DFC6DE1}"/>
                      </a:ext>
                    </a:extLst>
                  </p:cNvPr>
                  <p:cNvSpPr>
                    <a:spLocks noRot="1" noChangeAspect="1" noMove="1" noResize="1" noEditPoints="1" noAdjustHandles="1" noChangeArrowheads="1" noChangeShapeType="1" noTextEdit="1"/>
                  </p:cNvSpPr>
                  <p:nvPr/>
                </p:nvSpPr>
                <p:spPr>
                  <a:xfrm flipH="1">
                    <a:off x="3469206" y="4894720"/>
                    <a:ext cx="324029" cy="307180"/>
                  </a:xfrm>
                  <a:prstGeom prst="ellipse">
                    <a:avLst/>
                  </a:prstGeom>
                  <a:blipFill>
                    <a:blip r:embed="rId6"/>
                    <a:stretch>
                      <a:fillRect l="-7143" b="-1852"/>
                    </a:stretch>
                  </a:blipFill>
                  <a:ln w="19050" cap="flat">
                    <a:solidFill>
                      <a:schemeClr val="tx1"/>
                    </a:solidFill>
                    <a:prstDash val="solid"/>
                    <a:miter/>
                  </a:ln>
                </p:spPr>
                <p:txBody>
                  <a:bodyPr/>
                  <a:lstStyle/>
                  <a:p>
                    <a:r>
                      <a:rPr lang="en-AU">
                        <a:noFill/>
                      </a:rPr>
                      <a:t> </a:t>
                    </a:r>
                  </a:p>
                </p:txBody>
              </p:sp>
            </mc:Fallback>
          </mc:AlternateContent>
          <p:sp>
            <p:nvSpPr>
              <p:cNvPr id="33" name="Oval 32">
                <a:extLst>
                  <a:ext uri="{FF2B5EF4-FFF2-40B4-BE49-F238E27FC236}">
                    <a16:creationId xmlns:a16="http://schemas.microsoft.com/office/drawing/2014/main" id="{6F2404B5-7351-4DDC-ACC0-14FCCFED72A7}"/>
                  </a:ext>
                </a:extLst>
              </p:cNvPr>
              <p:cNvSpPr/>
              <p:nvPr/>
            </p:nvSpPr>
            <p:spPr>
              <a:xfrm flipH="1">
                <a:off x="3511158"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E</a:t>
                </a:r>
              </a:p>
            </p:txBody>
          </p:sp>
          <p:cxnSp>
            <p:nvCxnSpPr>
              <p:cNvPr id="34" name="Straight Arrow Connector 33">
                <a:extLst>
                  <a:ext uri="{FF2B5EF4-FFF2-40B4-BE49-F238E27FC236}">
                    <a16:creationId xmlns:a16="http://schemas.microsoft.com/office/drawing/2014/main" id="{FDC2A8CB-A861-4504-BD5E-7DA97F92E561}"/>
                  </a:ext>
                </a:extLst>
              </p:cNvPr>
              <p:cNvCxnSpPr>
                <a:cxnSpLocks/>
                <a:stCxn id="33" idx="0"/>
                <a:endCxn id="32" idx="4"/>
              </p:cNvCxnSpPr>
              <p:nvPr/>
            </p:nvCxnSpPr>
            <p:spPr>
              <a:xfrm flipH="1" flipV="1">
                <a:off x="3631220" y="5201900"/>
                <a:ext cx="41952" cy="315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010C5143-B1FA-4440-9352-9B487FFD7256}"/>
                  </a:ext>
                </a:extLst>
              </p:cNvPr>
              <p:cNvCxnSpPr>
                <a:cxnSpLocks/>
                <a:endCxn id="32" idx="4"/>
              </p:cNvCxnSpPr>
              <p:nvPr/>
            </p:nvCxnSpPr>
            <p:spPr>
              <a:xfrm flipV="1">
                <a:off x="3095189" y="5201900"/>
                <a:ext cx="536031" cy="30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CE749C1-8049-415C-AB2B-A06EB2CB88CA}"/>
                  </a:ext>
                </a:extLst>
              </p:cNvPr>
              <p:cNvCxnSpPr>
                <a:cxnSpLocks/>
              </p:cNvCxnSpPr>
              <p:nvPr/>
            </p:nvCxnSpPr>
            <p:spPr>
              <a:xfrm flipV="1">
                <a:off x="2899039" y="460004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106161AD-FD5A-4114-869C-62707CA21BA3}"/>
                  </a:ext>
                </a:extLst>
              </p:cNvPr>
              <p:cNvSpPr/>
              <p:nvPr/>
            </p:nvSpPr>
            <p:spPr>
              <a:xfrm flipH="1">
                <a:off x="2753770" y="490206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39" name="Oval 38">
                <a:extLst>
                  <a:ext uri="{FF2B5EF4-FFF2-40B4-BE49-F238E27FC236}">
                    <a16:creationId xmlns:a16="http://schemas.microsoft.com/office/drawing/2014/main" id="{91B8650B-F122-4217-A123-59D7EECBEC6F}"/>
                  </a:ext>
                </a:extLst>
              </p:cNvPr>
              <p:cNvSpPr/>
              <p:nvPr/>
            </p:nvSpPr>
            <p:spPr>
              <a:xfrm flipH="1">
                <a:off x="2229157" y="4894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40" name="Straight Arrow Connector 39">
                <a:extLst>
                  <a:ext uri="{FF2B5EF4-FFF2-40B4-BE49-F238E27FC236}">
                    <a16:creationId xmlns:a16="http://schemas.microsoft.com/office/drawing/2014/main" id="{03F00F38-FA1A-4E75-96DE-6D6BE030B0E8}"/>
                  </a:ext>
                </a:extLst>
              </p:cNvPr>
              <p:cNvCxnSpPr>
                <a:cxnSpLocks/>
                <a:stCxn id="39" idx="1"/>
              </p:cNvCxnSpPr>
              <p:nvPr/>
            </p:nvCxnSpPr>
            <p:spPr>
              <a:xfrm flipV="1">
                <a:off x="2477147" y="460004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62751399-6976-42F7-A6A3-AF2E3C09CE54}"/>
                      </a:ext>
                    </a:extLst>
                  </p:cNvPr>
                  <p:cNvSpPr/>
                  <p:nvPr/>
                </p:nvSpPr>
                <p:spPr>
                  <a:xfrm flipH="1">
                    <a:off x="2746789" y="43046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rgbClr val="FF0000"/>
                              </a:solidFill>
                              <a:latin typeface="Cambria Math" panose="02040503050406030204" pitchFamily="18" charset="0"/>
                            </a:rPr>
                            <m:t>𝐻</m:t>
                          </m:r>
                        </m:oMath>
                      </m:oMathPara>
                    </a14:m>
                    <a:endParaRPr lang="en-US" sz="2000" i="1" dirty="0">
                      <a:solidFill>
                        <a:srgbClr val="FF0000"/>
                      </a:solidFill>
                    </a:endParaRPr>
                  </a:p>
                </p:txBody>
              </p:sp>
            </mc:Choice>
            <mc:Fallback xmlns="">
              <p:sp>
                <p:nvSpPr>
                  <p:cNvPr id="41" name="Oval 40">
                    <a:extLst>
                      <a:ext uri="{FF2B5EF4-FFF2-40B4-BE49-F238E27FC236}">
                        <a16:creationId xmlns:a16="http://schemas.microsoft.com/office/drawing/2014/main" id="{62751399-6976-42F7-A6A3-AF2E3C09CE54}"/>
                      </a:ext>
                    </a:extLst>
                  </p:cNvPr>
                  <p:cNvSpPr>
                    <a:spLocks noRot="1" noChangeAspect="1" noMove="1" noResize="1" noEditPoints="1" noAdjustHandles="1" noChangeArrowheads="1" noChangeShapeType="1" noTextEdit="1"/>
                  </p:cNvSpPr>
                  <p:nvPr/>
                </p:nvSpPr>
                <p:spPr>
                  <a:xfrm flipH="1">
                    <a:off x="2746789" y="4304674"/>
                    <a:ext cx="290538" cy="277280"/>
                  </a:xfrm>
                  <a:prstGeom prst="ellipse">
                    <a:avLst/>
                  </a:prstGeom>
                  <a:blipFill>
                    <a:blip r:embed="rId7"/>
                    <a:stretch>
                      <a:fillRect l="-19608" b="-8333"/>
                    </a:stretch>
                  </a:blipFill>
                  <a:ln w="19050" cap="flat">
                    <a:solidFill>
                      <a:schemeClr val="tx1"/>
                    </a:solidFill>
                    <a:prstDash val="solid"/>
                    <a:miter/>
                  </a:ln>
                </p:spPr>
                <p:txBody>
                  <a:bodyPr/>
                  <a:lstStyle/>
                  <a:p>
                    <a:r>
                      <a:rPr lang="en-AU">
                        <a:noFill/>
                      </a:rPr>
                      <a:t> </a:t>
                    </a:r>
                  </a:p>
                </p:txBody>
              </p:sp>
            </mc:Fallback>
          </mc:AlternateContent>
          <p:sp>
            <p:nvSpPr>
              <p:cNvPr id="42" name="Oval 41">
                <a:extLst>
                  <a:ext uri="{FF2B5EF4-FFF2-40B4-BE49-F238E27FC236}">
                    <a16:creationId xmlns:a16="http://schemas.microsoft.com/office/drawing/2014/main" id="{D3098B62-3986-4C37-80A8-9573882273FF}"/>
                  </a:ext>
                </a:extLst>
              </p:cNvPr>
              <p:cNvSpPr/>
              <p:nvPr/>
            </p:nvSpPr>
            <p:spPr>
              <a:xfrm flipH="1">
                <a:off x="1716209" y="488354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43" name="Straight Arrow Connector 42">
                <a:extLst>
                  <a:ext uri="{FF2B5EF4-FFF2-40B4-BE49-F238E27FC236}">
                    <a16:creationId xmlns:a16="http://schemas.microsoft.com/office/drawing/2014/main" id="{35F2947A-8983-4D2A-965F-D589453FB32D}"/>
                  </a:ext>
                </a:extLst>
              </p:cNvPr>
              <p:cNvCxnSpPr>
                <a:cxnSpLocks/>
                <a:stCxn id="42" idx="1"/>
              </p:cNvCxnSpPr>
              <p:nvPr/>
            </p:nvCxnSpPr>
            <p:spPr>
              <a:xfrm flipV="1">
                <a:off x="1964199" y="458814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50E0168-068B-4B7F-81C6-ABCC195B498B}"/>
                  </a:ext>
                </a:extLst>
              </p:cNvPr>
              <p:cNvCxnSpPr>
                <a:cxnSpLocks/>
                <a:stCxn id="32" idx="7"/>
              </p:cNvCxnSpPr>
              <p:nvPr/>
            </p:nvCxnSpPr>
            <p:spPr>
              <a:xfrm flipH="1" flipV="1">
                <a:off x="2857087" y="4587462"/>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3710C9C5-B75A-4D57-959F-F185C61F5059}"/>
                  </a:ext>
                </a:extLst>
              </p:cNvPr>
              <p:cNvSpPr/>
              <p:nvPr/>
            </p:nvSpPr>
            <p:spPr>
              <a:xfrm flipH="1">
                <a:off x="2975126"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46" name="Connector: Curved 24">
                <a:extLst>
                  <a:ext uri="{FF2B5EF4-FFF2-40B4-BE49-F238E27FC236}">
                    <a16:creationId xmlns:a16="http://schemas.microsoft.com/office/drawing/2014/main" id="{697119DC-F966-4EC2-B625-65B89986E2E1}"/>
                  </a:ext>
                </a:extLst>
              </p:cNvPr>
              <p:cNvCxnSpPr>
                <a:cxnSpLocks/>
              </p:cNvCxnSpPr>
              <p:nvPr/>
            </p:nvCxnSpPr>
            <p:spPr>
              <a:xfrm rot="10800000" flipH="1">
                <a:off x="2753770" y="440025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grpSp>
      <p:sp>
        <p:nvSpPr>
          <p:cNvPr id="2" name="Footer Placeholder 1">
            <a:extLst>
              <a:ext uri="{FF2B5EF4-FFF2-40B4-BE49-F238E27FC236}">
                <a16:creationId xmlns:a16="http://schemas.microsoft.com/office/drawing/2014/main" id="{CA9E5778-8760-7C6B-AD24-842CC766B6F7}"/>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3593F2E2-5513-B089-8ECB-6194F5AEC5E2}"/>
              </a:ext>
            </a:extLst>
          </p:cNvPr>
          <p:cNvSpPr>
            <a:spLocks noGrp="1"/>
          </p:cNvSpPr>
          <p:nvPr>
            <p:ph type="sldNum" sz="quarter" idx="11"/>
          </p:nvPr>
        </p:nvSpPr>
        <p:spPr/>
        <p:txBody>
          <a:bodyPr/>
          <a:lstStyle/>
          <a:p>
            <a:fld id="{009375D7-070A-4959-9224-FB5E66F2B1B3}" type="slidenum">
              <a:rPr lang="en-AU" smtClean="0"/>
              <a:pPr/>
              <a:t>82</a:t>
            </a:fld>
            <a:endParaRPr lang="en-AU" dirty="0"/>
          </a:p>
        </p:txBody>
      </p:sp>
    </p:spTree>
    <p:extLst>
      <p:ext uri="{BB962C8B-B14F-4D97-AF65-F5344CB8AC3E}">
        <p14:creationId xmlns:p14="http://schemas.microsoft.com/office/powerpoint/2010/main" val="24951313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We try adding {B, C}, but it creates a cycle.</a:t>
            </a:r>
          </a:p>
        </p:txBody>
      </p:sp>
      <p:sp>
        <p:nvSpPr>
          <p:cNvPr id="37" name="TextBox 36"/>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1170" y="2737692"/>
            <a:ext cx="1780990" cy="16629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8579579"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09459" y="2284681"/>
            <a:ext cx="3894015"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grpSp>
        <p:nvGrpSpPr>
          <p:cNvPr id="4" name="Group 3">
            <a:extLst>
              <a:ext uri="{FF2B5EF4-FFF2-40B4-BE49-F238E27FC236}">
                <a16:creationId xmlns:a16="http://schemas.microsoft.com/office/drawing/2014/main" id="{80F45A4B-2F36-476F-BA6C-B255E44B298D}"/>
              </a:ext>
            </a:extLst>
          </p:cNvPr>
          <p:cNvGrpSpPr/>
          <p:nvPr/>
        </p:nvGrpSpPr>
        <p:grpSpPr>
          <a:xfrm>
            <a:off x="2259617" y="4603311"/>
            <a:ext cx="5778202" cy="2031325"/>
            <a:chOff x="735617" y="4837450"/>
            <a:chExt cx="5778202" cy="2031325"/>
          </a:xfrm>
        </p:grpSpPr>
        <p:sp>
          <p:nvSpPr>
            <p:cNvPr id="2" name="Rectangle 1">
              <a:extLst>
                <a:ext uri="{FF2B5EF4-FFF2-40B4-BE49-F238E27FC236}">
                  <a16:creationId xmlns:a16="http://schemas.microsoft.com/office/drawing/2014/main" id="{A057B70E-1E73-164C-8C89-125D84158E99}"/>
                </a:ext>
              </a:extLst>
            </p:cNvPr>
            <p:cNvSpPr/>
            <p:nvPr/>
          </p:nvSpPr>
          <p:spPr>
            <a:xfrm>
              <a:off x="735617" y="4837450"/>
              <a:ext cx="2869763" cy="2031325"/>
            </a:xfrm>
            <a:prstGeom prst="rect">
              <a:avLst/>
            </a:prstGeom>
          </p:spPr>
          <p:txBody>
            <a:bodyPr wrap="square">
              <a:spAutoFit/>
            </a:bodyPr>
            <a:lstStyle/>
            <a:p>
              <a:r>
                <a:rPr lang="en-US" altLang="en-US" dirty="0"/>
                <a:t>According to the rule of </a:t>
              </a:r>
              <a:r>
                <a:rPr lang="en-US" altLang="en-US" dirty="0">
                  <a:solidFill>
                    <a:srgbClr val="FF0000"/>
                  </a:solidFill>
                </a:rPr>
                <a:t>Path Compression</a:t>
              </a:r>
              <a:r>
                <a:rPr lang="en-US" altLang="en-US" dirty="0"/>
                <a:t>, while finding B</a:t>
              </a:r>
              <a:r>
                <a:rPr lang="en-AU" altLang="en-US" dirty="0"/>
                <a:t>, </a:t>
              </a:r>
              <a:r>
                <a:rPr lang="en-US" altLang="en-US" dirty="0"/>
                <a:t>direct B to the root H. Because </a:t>
              </a:r>
              <a:r>
                <a:rPr lang="en-US" altLang="zh-CN" dirty="0"/>
                <a:t>C is already point to root, the position of C would not change.</a:t>
              </a:r>
              <a:endParaRPr lang="en-US" dirty="0"/>
            </a:p>
          </p:txBody>
        </p:sp>
        <p:grpSp>
          <p:nvGrpSpPr>
            <p:cNvPr id="3" name="Group 2">
              <a:extLst>
                <a:ext uri="{FF2B5EF4-FFF2-40B4-BE49-F238E27FC236}">
                  <a16:creationId xmlns:a16="http://schemas.microsoft.com/office/drawing/2014/main" id="{D6275A9B-CDC4-4252-B7E0-F09B63107057}"/>
                </a:ext>
              </a:extLst>
            </p:cNvPr>
            <p:cNvGrpSpPr/>
            <p:nvPr/>
          </p:nvGrpSpPr>
          <p:grpSpPr>
            <a:xfrm>
              <a:off x="3821015" y="5226541"/>
              <a:ext cx="2692804" cy="1519525"/>
              <a:chOff x="1716209" y="4304674"/>
              <a:chExt cx="2692804" cy="1519525"/>
            </a:xfrm>
          </p:grpSpPr>
          <p:sp>
            <p:nvSpPr>
              <p:cNvPr id="10" name="Oval 9">
                <a:extLst>
                  <a:ext uri="{FF2B5EF4-FFF2-40B4-BE49-F238E27FC236}">
                    <a16:creationId xmlns:a16="http://schemas.microsoft.com/office/drawing/2014/main" id="{3C6F0FD1-8788-C041-B163-EF188FAAB3C9}"/>
                  </a:ext>
                </a:extLst>
              </p:cNvPr>
              <p:cNvSpPr/>
              <p:nvPr/>
            </p:nvSpPr>
            <p:spPr>
              <a:xfrm flipH="1">
                <a:off x="3511158"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1" name="Straight Arrow Connector 10">
                <a:extLst>
                  <a:ext uri="{FF2B5EF4-FFF2-40B4-BE49-F238E27FC236}">
                    <a16:creationId xmlns:a16="http://schemas.microsoft.com/office/drawing/2014/main" id="{F143B510-27EE-784C-8C5D-5BB59DB9F49B}"/>
                  </a:ext>
                </a:extLst>
              </p:cNvPr>
              <p:cNvCxnSpPr>
                <a:cxnSpLocks/>
                <a:stCxn id="10" idx="0"/>
              </p:cNvCxnSpPr>
              <p:nvPr/>
            </p:nvCxnSpPr>
            <p:spPr>
              <a:xfrm flipV="1">
                <a:off x="3673173" y="5202578"/>
                <a:ext cx="0" cy="314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8627018-0B6D-3541-84D1-857AC5ED6286}"/>
                  </a:ext>
                </a:extLst>
              </p:cNvPr>
              <p:cNvCxnSpPr>
                <a:cxnSpLocks/>
                <a:stCxn id="21" idx="7"/>
                <a:endCxn id="17" idx="4"/>
              </p:cNvCxnSpPr>
              <p:nvPr/>
            </p:nvCxnSpPr>
            <p:spPr>
              <a:xfrm flipH="1" flipV="1">
                <a:off x="2892058" y="4581954"/>
                <a:ext cx="1240379" cy="3501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DAD6DAD-3846-7142-823C-E9BE27170357}"/>
                  </a:ext>
                </a:extLst>
              </p:cNvPr>
              <p:cNvCxnSpPr>
                <a:cxnSpLocks/>
              </p:cNvCxnSpPr>
              <p:nvPr/>
            </p:nvCxnSpPr>
            <p:spPr>
              <a:xfrm flipV="1">
                <a:off x="2899039" y="460004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AD1CF658-129D-8143-BD32-264A0F5EEC85}"/>
                  </a:ext>
                </a:extLst>
              </p:cNvPr>
              <p:cNvSpPr/>
              <p:nvPr/>
            </p:nvSpPr>
            <p:spPr>
              <a:xfrm flipH="1">
                <a:off x="2753770" y="490206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5" name="Oval 14">
                <a:extLst>
                  <a:ext uri="{FF2B5EF4-FFF2-40B4-BE49-F238E27FC236}">
                    <a16:creationId xmlns:a16="http://schemas.microsoft.com/office/drawing/2014/main" id="{48B2380B-4983-0E42-9009-E4BFE30C78AC}"/>
                  </a:ext>
                </a:extLst>
              </p:cNvPr>
              <p:cNvSpPr/>
              <p:nvPr/>
            </p:nvSpPr>
            <p:spPr>
              <a:xfrm flipH="1">
                <a:off x="2229157" y="4894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6" name="Straight Arrow Connector 15">
                <a:extLst>
                  <a:ext uri="{FF2B5EF4-FFF2-40B4-BE49-F238E27FC236}">
                    <a16:creationId xmlns:a16="http://schemas.microsoft.com/office/drawing/2014/main" id="{E81D2686-515A-BF43-BF45-0E1E2D7F6576}"/>
                  </a:ext>
                </a:extLst>
              </p:cNvPr>
              <p:cNvCxnSpPr>
                <a:cxnSpLocks/>
                <a:stCxn id="15" idx="1"/>
              </p:cNvCxnSpPr>
              <p:nvPr/>
            </p:nvCxnSpPr>
            <p:spPr>
              <a:xfrm flipV="1">
                <a:off x="2477147" y="460004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ACF6F67E-953B-0844-BB52-BBE1EC367F53}"/>
                      </a:ext>
                    </a:extLst>
                  </p:cNvPr>
                  <p:cNvSpPr/>
                  <p:nvPr/>
                </p:nvSpPr>
                <p:spPr>
                  <a:xfrm flipH="1">
                    <a:off x="2746789" y="43046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7" name="Oval 16">
                    <a:extLst>
                      <a:ext uri="{FF2B5EF4-FFF2-40B4-BE49-F238E27FC236}">
                        <a16:creationId xmlns:a16="http://schemas.microsoft.com/office/drawing/2014/main" id="{ACF6F67E-953B-0844-BB52-BBE1EC367F53}"/>
                      </a:ext>
                    </a:extLst>
                  </p:cNvPr>
                  <p:cNvSpPr>
                    <a:spLocks noRot="1" noChangeAspect="1" noMove="1" noResize="1" noEditPoints="1" noAdjustHandles="1" noChangeArrowheads="1" noChangeShapeType="1" noTextEdit="1"/>
                  </p:cNvSpPr>
                  <p:nvPr/>
                </p:nvSpPr>
                <p:spPr>
                  <a:xfrm flipH="1">
                    <a:off x="2746789" y="4304674"/>
                    <a:ext cx="290538" cy="277280"/>
                  </a:xfrm>
                  <a:prstGeom prst="ellipse">
                    <a:avLst/>
                  </a:prstGeom>
                  <a:blipFill>
                    <a:blip r:embed="rId4"/>
                    <a:stretch>
                      <a:fillRect l="-19608" b="-8163"/>
                    </a:stretch>
                  </a:blipFill>
                  <a:ln w="19050" cap="flat">
                    <a:solidFill>
                      <a:schemeClr val="tx1"/>
                    </a:solidFill>
                    <a:prstDash val="solid"/>
                    <a:miter/>
                  </a:ln>
                </p:spPr>
                <p:txBody>
                  <a:bodyPr/>
                  <a:lstStyle/>
                  <a:p>
                    <a:r>
                      <a:rPr lang="en-AU">
                        <a:noFill/>
                      </a:rPr>
                      <a:t> </a:t>
                    </a:r>
                  </a:p>
                </p:txBody>
              </p:sp>
            </mc:Fallback>
          </mc:AlternateContent>
          <p:sp>
            <p:nvSpPr>
              <p:cNvPr id="18" name="Oval 17">
                <a:extLst>
                  <a:ext uri="{FF2B5EF4-FFF2-40B4-BE49-F238E27FC236}">
                    <a16:creationId xmlns:a16="http://schemas.microsoft.com/office/drawing/2014/main" id="{35CD237C-6363-EC40-A492-C44B4561905C}"/>
                  </a:ext>
                </a:extLst>
              </p:cNvPr>
              <p:cNvSpPr/>
              <p:nvPr/>
            </p:nvSpPr>
            <p:spPr>
              <a:xfrm flipH="1">
                <a:off x="1716209" y="488354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9" name="Straight Arrow Connector 18">
                <a:extLst>
                  <a:ext uri="{FF2B5EF4-FFF2-40B4-BE49-F238E27FC236}">
                    <a16:creationId xmlns:a16="http://schemas.microsoft.com/office/drawing/2014/main" id="{B6B8A487-22FA-AC4E-9ED2-C0E517E3BAA2}"/>
                  </a:ext>
                </a:extLst>
              </p:cNvPr>
              <p:cNvCxnSpPr>
                <a:cxnSpLocks/>
                <a:stCxn id="18" idx="1"/>
              </p:cNvCxnSpPr>
              <p:nvPr/>
            </p:nvCxnSpPr>
            <p:spPr>
              <a:xfrm flipV="1">
                <a:off x="1964199" y="458814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4E707A6-9F1D-144B-87E8-F2F2619FC7E8}"/>
                  </a:ext>
                </a:extLst>
              </p:cNvPr>
              <p:cNvCxnSpPr>
                <a:cxnSpLocks/>
              </p:cNvCxnSpPr>
              <p:nvPr/>
            </p:nvCxnSpPr>
            <p:spPr>
              <a:xfrm flipH="1" flipV="1">
                <a:off x="2899039" y="4588140"/>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4CBE49AF-4FD8-5743-A501-08D029A100F7}"/>
                  </a:ext>
                </a:extLst>
              </p:cNvPr>
              <p:cNvSpPr/>
              <p:nvPr/>
            </p:nvSpPr>
            <p:spPr>
              <a:xfrm flipH="1">
                <a:off x="4084984" y="4887117"/>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B</a:t>
                </a:r>
              </a:p>
            </p:txBody>
          </p:sp>
          <p:cxnSp>
            <p:nvCxnSpPr>
              <p:cNvPr id="22" name="Connector: Curved 24">
                <a:extLst>
                  <a:ext uri="{FF2B5EF4-FFF2-40B4-BE49-F238E27FC236}">
                    <a16:creationId xmlns:a16="http://schemas.microsoft.com/office/drawing/2014/main" id="{1D6AB01F-C750-444A-ACBA-EE36924F8DB5}"/>
                  </a:ext>
                </a:extLst>
              </p:cNvPr>
              <p:cNvCxnSpPr>
                <a:cxnSpLocks/>
              </p:cNvCxnSpPr>
              <p:nvPr/>
            </p:nvCxnSpPr>
            <p:spPr>
              <a:xfrm rot="10800000" flipH="1">
                <a:off x="2753770" y="440025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EC69FFAE-5CA4-1E4F-84EA-30B9DB678889}"/>
                  </a:ext>
                </a:extLst>
              </p:cNvPr>
              <p:cNvSpPr/>
              <p:nvPr/>
            </p:nvSpPr>
            <p:spPr>
              <a:xfrm flipH="1">
                <a:off x="3502869" y="491324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C</a:t>
                </a:r>
              </a:p>
            </p:txBody>
          </p:sp>
        </p:grpSp>
      </p:grpSp>
      <p:grpSp>
        <p:nvGrpSpPr>
          <p:cNvPr id="23" name="Group 22">
            <a:extLst>
              <a:ext uri="{FF2B5EF4-FFF2-40B4-BE49-F238E27FC236}">
                <a16:creationId xmlns:a16="http://schemas.microsoft.com/office/drawing/2014/main" id="{AE2A6CC4-44FE-4A94-A001-93FFED6346C5}"/>
              </a:ext>
            </a:extLst>
          </p:cNvPr>
          <p:cNvGrpSpPr/>
          <p:nvPr/>
        </p:nvGrpSpPr>
        <p:grpSpPr>
          <a:xfrm>
            <a:off x="2308994" y="2089187"/>
            <a:ext cx="4572000" cy="2345127"/>
            <a:chOff x="620397" y="4200984"/>
            <a:chExt cx="4572000" cy="2345127"/>
          </a:xfrm>
        </p:grpSpPr>
        <p:sp>
          <p:nvSpPr>
            <p:cNvPr id="24" name="Rectangle 23">
              <a:extLst>
                <a:ext uri="{FF2B5EF4-FFF2-40B4-BE49-F238E27FC236}">
                  <a16:creationId xmlns:a16="http://schemas.microsoft.com/office/drawing/2014/main" id="{9A1533C4-1094-4660-A1E2-BE31AC0608AA}"/>
                </a:ext>
              </a:extLst>
            </p:cNvPr>
            <p:cNvSpPr/>
            <p:nvPr/>
          </p:nvSpPr>
          <p:spPr>
            <a:xfrm>
              <a:off x="620397" y="4200984"/>
              <a:ext cx="4572000" cy="369332"/>
            </a:xfrm>
            <a:prstGeom prst="rect">
              <a:avLst/>
            </a:prstGeom>
          </p:spPr>
          <p:txBody>
            <a:bodyPr>
              <a:spAutoFit/>
            </a:bodyPr>
            <a:lstStyle/>
            <a:p>
              <a:endParaRPr lang="en-US" dirty="0"/>
            </a:p>
          </p:txBody>
        </p:sp>
        <p:grpSp>
          <p:nvGrpSpPr>
            <p:cNvPr id="26" name="Group 25">
              <a:extLst>
                <a:ext uri="{FF2B5EF4-FFF2-40B4-BE49-F238E27FC236}">
                  <a16:creationId xmlns:a16="http://schemas.microsoft.com/office/drawing/2014/main" id="{AB4F7173-5589-48CD-B82C-B4F9E45C1F71}"/>
                </a:ext>
              </a:extLst>
            </p:cNvPr>
            <p:cNvGrpSpPr/>
            <p:nvPr/>
          </p:nvGrpSpPr>
          <p:grpSpPr>
            <a:xfrm>
              <a:off x="1780365" y="5026586"/>
              <a:ext cx="2118978" cy="1519525"/>
              <a:chOff x="1716209" y="4304674"/>
              <a:chExt cx="2118978" cy="1519525"/>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1D427170-CD69-439A-A2F0-5CEA32911909}"/>
                      </a:ext>
                    </a:extLst>
                  </p:cNvPr>
                  <p:cNvSpPr/>
                  <p:nvPr/>
                </p:nvSpPr>
                <p:spPr>
                  <a:xfrm flipH="1">
                    <a:off x="3469206" y="4894720"/>
                    <a:ext cx="324029" cy="3071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000" i="1" dirty="0">
                              <a:solidFill>
                                <a:srgbClr val="FF0000"/>
                              </a:solidFill>
                              <a:latin typeface="Cambria Math" panose="02040503050406030204" pitchFamily="18" charset="0"/>
                            </a:rPr>
                            <m:t>C</m:t>
                          </m:r>
                        </m:oMath>
                      </m:oMathPara>
                    </a14:m>
                    <a:endParaRPr lang="en-US" sz="2000" i="1" dirty="0">
                      <a:solidFill>
                        <a:srgbClr val="FF0000"/>
                      </a:solidFill>
                    </a:endParaRPr>
                  </a:p>
                </p:txBody>
              </p:sp>
            </mc:Choice>
            <mc:Fallback xmlns="">
              <p:sp>
                <p:nvSpPr>
                  <p:cNvPr id="27" name="Oval 26">
                    <a:extLst>
                      <a:ext uri="{FF2B5EF4-FFF2-40B4-BE49-F238E27FC236}">
                        <a16:creationId xmlns:a16="http://schemas.microsoft.com/office/drawing/2014/main" id="{1D427170-CD69-439A-A2F0-5CEA32911909}"/>
                      </a:ext>
                    </a:extLst>
                  </p:cNvPr>
                  <p:cNvSpPr>
                    <a:spLocks noRot="1" noChangeAspect="1" noMove="1" noResize="1" noEditPoints="1" noAdjustHandles="1" noChangeArrowheads="1" noChangeShapeType="1" noTextEdit="1"/>
                  </p:cNvSpPr>
                  <p:nvPr/>
                </p:nvSpPr>
                <p:spPr>
                  <a:xfrm flipH="1">
                    <a:off x="3469206" y="4894720"/>
                    <a:ext cx="324029" cy="307180"/>
                  </a:xfrm>
                  <a:prstGeom prst="ellipse">
                    <a:avLst/>
                  </a:prstGeom>
                  <a:blipFill>
                    <a:blip r:embed="rId5"/>
                    <a:stretch>
                      <a:fillRect l="-7143" b="-3774"/>
                    </a:stretch>
                  </a:blipFill>
                  <a:ln w="19050" cap="flat">
                    <a:solidFill>
                      <a:schemeClr val="tx1"/>
                    </a:solidFill>
                    <a:prstDash val="solid"/>
                    <a:miter/>
                  </a:ln>
                </p:spPr>
                <p:txBody>
                  <a:bodyPr/>
                  <a:lstStyle/>
                  <a:p>
                    <a:r>
                      <a:rPr lang="en-AU">
                        <a:noFill/>
                      </a:rPr>
                      <a:t> </a:t>
                    </a:r>
                  </a:p>
                </p:txBody>
              </p:sp>
            </mc:Fallback>
          </mc:AlternateContent>
          <p:sp>
            <p:nvSpPr>
              <p:cNvPr id="28" name="Oval 27">
                <a:extLst>
                  <a:ext uri="{FF2B5EF4-FFF2-40B4-BE49-F238E27FC236}">
                    <a16:creationId xmlns:a16="http://schemas.microsoft.com/office/drawing/2014/main" id="{FAADD6C6-321A-4D99-BBC2-958EFD706ED9}"/>
                  </a:ext>
                </a:extLst>
              </p:cNvPr>
              <p:cNvSpPr/>
              <p:nvPr/>
            </p:nvSpPr>
            <p:spPr>
              <a:xfrm flipH="1">
                <a:off x="3511158"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29" name="Straight Arrow Connector 28">
                <a:extLst>
                  <a:ext uri="{FF2B5EF4-FFF2-40B4-BE49-F238E27FC236}">
                    <a16:creationId xmlns:a16="http://schemas.microsoft.com/office/drawing/2014/main" id="{E708ADBF-E8D3-4778-BBB3-41B74C315BD6}"/>
                  </a:ext>
                </a:extLst>
              </p:cNvPr>
              <p:cNvCxnSpPr>
                <a:cxnSpLocks/>
                <a:stCxn id="28" idx="0"/>
                <a:endCxn id="27" idx="4"/>
              </p:cNvCxnSpPr>
              <p:nvPr/>
            </p:nvCxnSpPr>
            <p:spPr>
              <a:xfrm flipH="1" flipV="1">
                <a:off x="3631220" y="5201900"/>
                <a:ext cx="41952" cy="315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B1043FC-536D-4281-ABFC-900D8F8CF6DF}"/>
                  </a:ext>
                </a:extLst>
              </p:cNvPr>
              <p:cNvCxnSpPr>
                <a:cxnSpLocks/>
                <a:stCxn id="40" idx="0"/>
                <a:endCxn id="27" idx="4"/>
              </p:cNvCxnSpPr>
              <p:nvPr/>
            </p:nvCxnSpPr>
            <p:spPr>
              <a:xfrm flipV="1">
                <a:off x="3137140" y="5201900"/>
                <a:ext cx="494080" cy="315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FC361E1-187B-4B72-920E-64F5CC69EA2D}"/>
                  </a:ext>
                </a:extLst>
              </p:cNvPr>
              <p:cNvCxnSpPr>
                <a:cxnSpLocks/>
              </p:cNvCxnSpPr>
              <p:nvPr/>
            </p:nvCxnSpPr>
            <p:spPr>
              <a:xfrm flipV="1">
                <a:off x="2899039" y="460004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B8F5422F-96F3-4F13-A688-B6037BCC00CA}"/>
                  </a:ext>
                </a:extLst>
              </p:cNvPr>
              <p:cNvSpPr/>
              <p:nvPr/>
            </p:nvSpPr>
            <p:spPr>
              <a:xfrm flipH="1">
                <a:off x="2753770" y="490206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33" name="Oval 32">
                <a:extLst>
                  <a:ext uri="{FF2B5EF4-FFF2-40B4-BE49-F238E27FC236}">
                    <a16:creationId xmlns:a16="http://schemas.microsoft.com/office/drawing/2014/main" id="{A2EC1B18-25B0-4D84-8A2B-6EE47B0C2BB9}"/>
                  </a:ext>
                </a:extLst>
              </p:cNvPr>
              <p:cNvSpPr/>
              <p:nvPr/>
            </p:nvSpPr>
            <p:spPr>
              <a:xfrm flipH="1">
                <a:off x="2229157" y="4894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34" name="Straight Arrow Connector 33">
                <a:extLst>
                  <a:ext uri="{FF2B5EF4-FFF2-40B4-BE49-F238E27FC236}">
                    <a16:creationId xmlns:a16="http://schemas.microsoft.com/office/drawing/2014/main" id="{479597B6-0378-47D2-B3D9-84ABA3C72CEB}"/>
                  </a:ext>
                </a:extLst>
              </p:cNvPr>
              <p:cNvCxnSpPr>
                <a:cxnSpLocks/>
                <a:stCxn id="33" idx="1"/>
              </p:cNvCxnSpPr>
              <p:nvPr/>
            </p:nvCxnSpPr>
            <p:spPr>
              <a:xfrm flipV="1">
                <a:off x="2477147" y="460004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5B31C9D0-0C83-4987-B75D-ADE35D5DD9ED}"/>
                      </a:ext>
                    </a:extLst>
                  </p:cNvPr>
                  <p:cNvSpPr/>
                  <p:nvPr/>
                </p:nvSpPr>
                <p:spPr>
                  <a:xfrm flipH="1">
                    <a:off x="2746789" y="43046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35" name="Oval 34">
                    <a:extLst>
                      <a:ext uri="{FF2B5EF4-FFF2-40B4-BE49-F238E27FC236}">
                        <a16:creationId xmlns:a16="http://schemas.microsoft.com/office/drawing/2014/main" id="{5B31C9D0-0C83-4987-B75D-ADE35D5DD9ED}"/>
                      </a:ext>
                    </a:extLst>
                  </p:cNvPr>
                  <p:cNvSpPr>
                    <a:spLocks noRot="1" noChangeAspect="1" noMove="1" noResize="1" noEditPoints="1" noAdjustHandles="1" noChangeArrowheads="1" noChangeShapeType="1" noTextEdit="1"/>
                  </p:cNvSpPr>
                  <p:nvPr/>
                </p:nvSpPr>
                <p:spPr>
                  <a:xfrm flipH="1">
                    <a:off x="2746789" y="4304674"/>
                    <a:ext cx="290538" cy="277280"/>
                  </a:xfrm>
                  <a:prstGeom prst="ellipse">
                    <a:avLst/>
                  </a:prstGeom>
                  <a:blipFill>
                    <a:blip r:embed="rId6"/>
                    <a:stretch>
                      <a:fillRect l="-19608" b="-6122"/>
                    </a:stretch>
                  </a:blipFill>
                  <a:ln w="19050" cap="flat">
                    <a:solidFill>
                      <a:schemeClr val="tx1"/>
                    </a:solidFill>
                    <a:prstDash val="solid"/>
                    <a:miter/>
                  </a:ln>
                </p:spPr>
                <p:txBody>
                  <a:bodyPr/>
                  <a:lstStyle/>
                  <a:p>
                    <a:r>
                      <a:rPr lang="en-AU">
                        <a:noFill/>
                      </a:rPr>
                      <a:t> </a:t>
                    </a:r>
                  </a:p>
                </p:txBody>
              </p:sp>
            </mc:Fallback>
          </mc:AlternateContent>
          <p:sp>
            <p:nvSpPr>
              <p:cNvPr id="36" name="Oval 35">
                <a:extLst>
                  <a:ext uri="{FF2B5EF4-FFF2-40B4-BE49-F238E27FC236}">
                    <a16:creationId xmlns:a16="http://schemas.microsoft.com/office/drawing/2014/main" id="{697A03AB-706F-4EAA-8250-63DEDBB73889}"/>
                  </a:ext>
                </a:extLst>
              </p:cNvPr>
              <p:cNvSpPr/>
              <p:nvPr/>
            </p:nvSpPr>
            <p:spPr>
              <a:xfrm flipH="1">
                <a:off x="1716209" y="488354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38" name="Straight Arrow Connector 37">
                <a:extLst>
                  <a:ext uri="{FF2B5EF4-FFF2-40B4-BE49-F238E27FC236}">
                    <a16:creationId xmlns:a16="http://schemas.microsoft.com/office/drawing/2014/main" id="{2A2274B6-0272-4F49-B528-92AC5E225360}"/>
                  </a:ext>
                </a:extLst>
              </p:cNvPr>
              <p:cNvCxnSpPr>
                <a:cxnSpLocks/>
                <a:stCxn id="36" idx="1"/>
              </p:cNvCxnSpPr>
              <p:nvPr/>
            </p:nvCxnSpPr>
            <p:spPr>
              <a:xfrm flipV="1">
                <a:off x="1964199" y="458814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5A0DBA6-737C-4988-B0D9-6308EE285C8C}"/>
                  </a:ext>
                </a:extLst>
              </p:cNvPr>
              <p:cNvCxnSpPr>
                <a:cxnSpLocks/>
                <a:stCxn id="27" idx="7"/>
              </p:cNvCxnSpPr>
              <p:nvPr/>
            </p:nvCxnSpPr>
            <p:spPr>
              <a:xfrm flipH="1" flipV="1">
                <a:off x="2857087" y="4587462"/>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4A625AC6-6367-4A51-A5D5-26F22B675C4A}"/>
                  </a:ext>
                </a:extLst>
              </p:cNvPr>
              <p:cNvSpPr/>
              <p:nvPr/>
            </p:nvSpPr>
            <p:spPr>
              <a:xfrm flipH="1">
                <a:off x="2975126"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B</a:t>
                </a:r>
              </a:p>
            </p:txBody>
          </p:sp>
          <p:cxnSp>
            <p:nvCxnSpPr>
              <p:cNvPr id="41" name="Connector: Curved 24">
                <a:extLst>
                  <a:ext uri="{FF2B5EF4-FFF2-40B4-BE49-F238E27FC236}">
                    <a16:creationId xmlns:a16="http://schemas.microsoft.com/office/drawing/2014/main" id="{AB2EED2F-5D0E-44FE-B546-2EFDC7DB17D3}"/>
                  </a:ext>
                </a:extLst>
              </p:cNvPr>
              <p:cNvCxnSpPr>
                <a:cxnSpLocks/>
              </p:cNvCxnSpPr>
              <p:nvPr/>
            </p:nvCxnSpPr>
            <p:spPr>
              <a:xfrm rot="10800000" flipH="1">
                <a:off x="2753770" y="440025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grpSp>
      <p:sp>
        <p:nvSpPr>
          <p:cNvPr id="8" name="Arrow: Down 7">
            <a:extLst>
              <a:ext uri="{FF2B5EF4-FFF2-40B4-BE49-F238E27FC236}">
                <a16:creationId xmlns:a16="http://schemas.microsoft.com/office/drawing/2014/main" id="{06B8D24D-4D9A-4269-89BF-E5C70605B1F5}"/>
              </a:ext>
            </a:extLst>
          </p:cNvPr>
          <p:cNvSpPr/>
          <p:nvPr/>
        </p:nvSpPr>
        <p:spPr>
          <a:xfrm>
            <a:off x="3985827" y="4011737"/>
            <a:ext cx="299374" cy="5113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ooter Placeholder 8">
            <a:extLst>
              <a:ext uri="{FF2B5EF4-FFF2-40B4-BE49-F238E27FC236}">
                <a16:creationId xmlns:a16="http://schemas.microsoft.com/office/drawing/2014/main" id="{641C3B2A-AFEF-3A9F-BF0E-CC08E654BFE8}"/>
              </a:ext>
            </a:extLst>
          </p:cNvPr>
          <p:cNvSpPr>
            <a:spLocks noGrp="1"/>
          </p:cNvSpPr>
          <p:nvPr>
            <p:ph type="ftr" sz="quarter" idx="10"/>
          </p:nvPr>
        </p:nvSpPr>
        <p:spPr/>
        <p:txBody>
          <a:bodyPr/>
          <a:lstStyle/>
          <a:p>
            <a:r>
              <a:rPr lang="en-AU"/>
              <a:t>22T2</a:t>
            </a:r>
            <a:endParaRPr lang="en-AU" dirty="0"/>
          </a:p>
        </p:txBody>
      </p:sp>
      <p:sp>
        <p:nvSpPr>
          <p:cNvPr id="42" name="Slide Number Placeholder 41">
            <a:extLst>
              <a:ext uri="{FF2B5EF4-FFF2-40B4-BE49-F238E27FC236}">
                <a16:creationId xmlns:a16="http://schemas.microsoft.com/office/drawing/2014/main" id="{76B0E635-1BCD-78AA-F0E2-FB0B2484B64D}"/>
              </a:ext>
            </a:extLst>
          </p:cNvPr>
          <p:cNvSpPr>
            <a:spLocks noGrp="1"/>
          </p:cNvSpPr>
          <p:nvPr>
            <p:ph type="sldNum" sz="quarter" idx="11"/>
          </p:nvPr>
        </p:nvSpPr>
        <p:spPr/>
        <p:txBody>
          <a:bodyPr/>
          <a:lstStyle/>
          <a:p>
            <a:fld id="{009375D7-070A-4959-9224-FB5E66F2B1B3}" type="slidenum">
              <a:rPr lang="en-AU" smtClean="0"/>
              <a:pPr/>
              <a:t>83</a:t>
            </a:fld>
            <a:endParaRPr lang="en-AU" dirty="0"/>
          </a:p>
        </p:txBody>
      </p:sp>
    </p:spTree>
    <p:extLst>
      <p:ext uri="{BB962C8B-B14F-4D97-AF65-F5344CB8AC3E}">
        <p14:creationId xmlns:p14="http://schemas.microsoft.com/office/powerpoint/2010/main" val="3927886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We add edge {H, K}, {H, L}</a:t>
            </a:r>
          </a:p>
        </p:txBody>
      </p:sp>
      <p:pic>
        <p:nvPicPr>
          <p:cNvPr id="5" name="Picture 25" descr="C:\Users\dwharder\Desktop\a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886" y="1881566"/>
            <a:ext cx="2390782" cy="2232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8" name="Straight Arrow Connector 7"/>
          <p:cNvCxnSpPr/>
          <p:nvPr/>
        </p:nvCxnSpPr>
        <p:spPr>
          <a:xfrm>
            <a:off x="8579579"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579579"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90444" y="1117423"/>
            <a:ext cx="3579826" cy="369332"/>
          </a:xfrm>
          <a:prstGeom prst="rect">
            <a:avLst/>
          </a:prstGeom>
          <a:noFill/>
        </p:spPr>
        <p:txBody>
          <a:bodyPr wrap="none" rtlCol="0">
            <a:spAutoFit/>
          </a:bodyPr>
          <a:lstStyle/>
          <a:p>
            <a:pPr algn="ctr"/>
            <a:r>
              <a:rPr lang="en-CA" dirty="0"/>
              <a:t>{A}, {B, C, E, F, G, H, I, K, L}, {D}, {J}</a:t>
            </a:r>
          </a:p>
        </p:txBody>
      </p:sp>
      <p:grpSp>
        <p:nvGrpSpPr>
          <p:cNvPr id="4" name="Group 3">
            <a:extLst>
              <a:ext uri="{FF2B5EF4-FFF2-40B4-BE49-F238E27FC236}">
                <a16:creationId xmlns:a16="http://schemas.microsoft.com/office/drawing/2014/main" id="{FF8FE7B7-8B26-44A8-BC83-6549E2DC5D3A}"/>
              </a:ext>
            </a:extLst>
          </p:cNvPr>
          <p:cNvGrpSpPr/>
          <p:nvPr/>
        </p:nvGrpSpPr>
        <p:grpSpPr>
          <a:xfrm>
            <a:off x="2336175" y="5145262"/>
            <a:ext cx="3880046" cy="1580984"/>
            <a:chOff x="510640" y="2653874"/>
            <a:chExt cx="3880046" cy="1580984"/>
          </a:xfrm>
        </p:grpSpPr>
        <p:cxnSp>
          <p:nvCxnSpPr>
            <p:cNvPr id="14" name="Straight Arrow Connector 13">
              <a:extLst>
                <a:ext uri="{FF2B5EF4-FFF2-40B4-BE49-F238E27FC236}">
                  <a16:creationId xmlns:a16="http://schemas.microsoft.com/office/drawing/2014/main" id="{395907B0-581B-8441-A6F7-36B35B7ED285}"/>
                </a:ext>
              </a:extLst>
            </p:cNvPr>
            <p:cNvCxnSpPr>
              <a:cxnSpLocks/>
              <a:stCxn id="24" idx="0"/>
            </p:cNvCxnSpPr>
            <p:nvPr/>
          </p:nvCxnSpPr>
          <p:spPr>
            <a:xfrm flipH="1" flipV="1">
              <a:off x="3584120" y="3545594"/>
              <a:ext cx="12564" cy="38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5CF9D46-B7AF-694D-9276-434468F2EF5C}"/>
                </a:ext>
              </a:extLst>
            </p:cNvPr>
            <p:cNvCxnSpPr>
              <a:cxnSpLocks/>
            </p:cNvCxnSpPr>
            <p:nvPr/>
          </p:nvCxnSpPr>
          <p:spPr>
            <a:xfrm flipV="1">
              <a:off x="2809986" y="2943062"/>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51ED550C-7A10-AC41-9B40-5C96F0FA11F2}"/>
                </a:ext>
              </a:extLst>
            </p:cNvPr>
            <p:cNvSpPr/>
            <p:nvPr/>
          </p:nvSpPr>
          <p:spPr>
            <a:xfrm flipH="1">
              <a:off x="2664717" y="324508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8" name="Oval 17">
              <a:extLst>
                <a:ext uri="{FF2B5EF4-FFF2-40B4-BE49-F238E27FC236}">
                  <a16:creationId xmlns:a16="http://schemas.microsoft.com/office/drawing/2014/main" id="{8910B636-0374-7249-B0B7-8A58FA3FD355}"/>
                </a:ext>
              </a:extLst>
            </p:cNvPr>
            <p:cNvSpPr/>
            <p:nvPr/>
          </p:nvSpPr>
          <p:spPr>
            <a:xfrm flipH="1">
              <a:off x="2140104" y="323773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9" name="Straight Arrow Connector 18">
              <a:extLst>
                <a:ext uri="{FF2B5EF4-FFF2-40B4-BE49-F238E27FC236}">
                  <a16:creationId xmlns:a16="http://schemas.microsoft.com/office/drawing/2014/main" id="{F8CEFAEA-47B6-C341-8CCD-5C48BD8FA51F}"/>
                </a:ext>
              </a:extLst>
            </p:cNvPr>
            <p:cNvCxnSpPr>
              <a:cxnSpLocks/>
              <a:stCxn id="18" idx="1"/>
            </p:cNvCxnSpPr>
            <p:nvPr/>
          </p:nvCxnSpPr>
          <p:spPr>
            <a:xfrm flipV="1">
              <a:off x="2388094" y="2943059"/>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5A3BEA55-AAA0-9549-9881-F38ED05CD723}"/>
                    </a:ext>
                  </a:extLst>
                </p:cNvPr>
                <p:cNvSpPr/>
                <p:nvPr/>
              </p:nvSpPr>
              <p:spPr>
                <a:xfrm flipH="1">
                  <a:off x="2664717" y="26538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20" name="Oval 19">
                  <a:extLst>
                    <a:ext uri="{FF2B5EF4-FFF2-40B4-BE49-F238E27FC236}">
                      <a16:creationId xmlns:a16="http://schemas.microsoft.com/office/drawing/2014/main" id="{5A3BEA55-AAA0-9549-9881-F38ED05CD723}"/>
                    </a:ext>
                  </a:extLst>
                </p:cNvPr>
                <p:cNvSpPr>
                  <a:spLocks noRot="1" noChangeAspect="1" noMove="1" noResize="1" noEditPoints="1" noAdjustHandles="1" noChangeArrowheads="1" noChangeShapeType="1" noTextEdit="1"/>
                </p:cNvSpPr>
                <p:nvPr/>
              </p:nvSpPr>
              <p:spPr>
                <a:xfrm flipH="1">
                  <a:off x="2664717" y="2653874"/>
                  <a:ext cx="290538" cy="277280"/>
                </a:xfrm>
                <a:prstGeom prst="ellipse">
                  <a:avLst/>
                </a:prstGeom>
                <a:blipFill>
                  <a:blip r:embed="rId4"/>
                  <a:stretch>
                    <a:fillRect l="-20000" b="-6122"/>
                  </a:stretch>
                </a:blipFill>
                <a:ln w="19050" cap="flat">
                  <a:solidFill>
                    <a:schemeClr val="tx1"/>
                  </a:solidFill>
                  <a:prstDash val="solid"/>
                  <a:miter/>
                </a:ln>
              </p:spPr>
              <p:txBody>
                <a:bodyPr/>
                <a:lstStyle/>
                <a:p>
                  <a:r>
                    <a:rPr lang="en-AU">
                      <a:noFill/>
                    </a:rPr>
                    <a:t> </a:t>
                  </a:r>
                </a:p>
              </p:txBody>
            </p:sp>
          </mc:Fallback>
        </mc:AlternateContent>
        <p:sp>
          <p:nvSpPr>
            <p:cNvPr id="21" name="Oval 20">
              <a:extLst>
                <a:ext uri="{FF2B5EF4-FFF2-40B4-BE49-F238E27FC236}">
                  <a16:creationId xmlns:a16="http://schemas.microsoft.com/office/drawing/2014/main" id="{CA688A23-D585-904E-BFD9-CD26DCA470E7}"/>
                </a:ext>
              </a:extLst>
            </p:cNvPr>
            <p:cNvSpPr/>
            <p:nvPr/>
          </p:nvSpPr>
          <p:spPr>
            <a:xfrm flipH="1">
              <a:off x="1627156"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22" name="Straight Arrow Connector 21">
              <a:extLst>
                <a:ext uri="{FF2B5EF4-FFF2-40B4-BE49-F238E27FC236}">
                  <a16:creationId xmlns:a16="http://schemas.microsoft.com/office/drawing/2014/main" id="{21B02BE7-2615-B443-B895-20B804C5BF9C}"/>
                </a:ext>
              </a:extLst>
            </p:cNvPr>
            <p:cNvCxnSpPr>
              <a:cxnSpLocks/>
              <a:stCxn id="21" idx="1"/>
              <a:endCxn id="20" idx="4"/>
            </p:cNvCxnSpPr>
            <p:nvPr/>
          </p:nvCxnSpPr>
          <p:spPr>
            <a:xfrm flipV="1">
              <a:off x="1875146" y="2931154"/>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7976E21-6A29-3940-B494-20150FF79F63}"/>
                </a:ext>
              </a:extLst>
            </p:cNvPr>
            <p:cNvCxnSpPr>
              <a:cxnSpLocks/>
              <a:endCxn id="20" idx="4"/>
            </p:cNvCxnSpPr>
            <p:nvPr/>
          </p:nvCxnSpPr>
          <p:spPr>
            <a:xfrm flipH="1" flipV="1">
              <a:off x="2809986" y="2931154"/>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7C83EA91-92EA-6943-B147-BDAA04470906}"/>
                </a:ext>
              </a:extLst>
            </p:cNvPr>
            <p:cNvSpPr/>
            <p:nvPr/>
          </p:nvSpPr>
          <p:spPr>
            <a:xfrm flipH="1">
              <a:off x="3434670" y="392767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26" name="Straight Arrow Connector 25">
              <a:extLst>
                <a:ext uri="{FF2B5EF4-FFF2-40B4-BE49-F238E27FC236}">
                  <a16:creationId xmlns:a16="http://schemas.microsoft.com/office/drawing/2014/main" id="{FFEB619C-7675-004B-B951-FC53FC5B83C4}"/>
                </a:ext>
              </a:extLst>
            </p:cNvPr>
            <p:cNvCxnSpPr>
              <a:cxnSpLocks/>
              <a:stCxn id="31" idx="1"/>
              <a:endCxn id="20" idx="5"/>
            </p:cNvCxnSpPr>
            <p:nvPr/>
          </p:nvCxnSpPr>
          <p:spPr>
            <a:xfrm flipV="1">
              <a:off x="1335826" y="2890547"/>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74BA418-1608-AC4A-B5F4-CAB6F81047D0}"/>
                </a:ext>
              </a:extLst>
            </p:cNvPr>
            <p:cNvCxnSpPr>
              <a:cxnSpLocks/>
              <a:stCxn id="32" idx="1"/>
              <a:endCxn id="20" idx="5"/>
            </p:cNvCxnSpPr>
            <p:nvPr/>
          </p:nvCxnSpPr>
          <p:spPr>
            <a:xfrm flipV="1">
              <a:off x="758630" y="2890547"/>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F7474FCB-1596-DB40-B999-7C74A0C881E6}"/>
                </a:ext>
              </a:extLst>
            </p:cNvPr>
            <p:cNvSpPr/>
            <p:nvPr/>
          </p:nvSpPr>
          <p:spPr>
            <a:xfrm flipH="1">
              <a:off x="1087836"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K</a:t>
              </a:r>
            </a:p>
          </p:txBody>
        </p:sp>
        <p:sp>
          <p:nvSpPr>
            <p:cNvPr id="32" name="Oval 31">
              <a:extLst>
                <a:ext uri="{FF2B5EF4-FFF2-40B4-BE49-F238E27FC236}">
                  <a16:creationId xmlns:a16="http://schemas.microsoft.com/office/drawing/2014/main" id="{370F4C22-94F2-3446-9543-320D1690CF68}"/>
                </a:ext>
              </a:extLst>
            </p:cNvPr>
            <p:cNvSpPr/>
            <p:nvPr/>
          </p:nvSpPr>
          <p:spPr>
            <a:xfrm flipH="1">
              <a:off x="510640"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L</a:t>
              </a:r>
            </a:p>
          </p:txBody>
        </p:sp>
        <p:sp>
          <p:nvSpPr>
            <p:cNvPr id="35" name="Oval 34">
              <a:extLst>
                <a:ext uri="{FF2B5EF4-FFF2-40B4-BE49-F238E27FC236}">
                  <a16:creationId xmlns:a16="http://schemas.microsoft.com/office/drawing/2014/main" id="{49F53821-D2EE-9B48-A080-AFA97C6E8670}"/>
                </a:ext>
              </a:extLst>
            </p:cNvPr>
            <p:cNvSpPr/>
            <p:nvPr/>
          </p:nvSpPr>
          <p:spPr>
            <a:xfrm flipH="1">
              <a:off x="3445539" y="323180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36" name="Oval 35">
              <a:extLst>
                <a:ext uri="{FF2B5EF4-FFF2-40B4-BE49-F238E27FC236}">
                  <a16:creationId xmlns:a16="http://schemas.microsoft.com/office/drawing/2014/main" id="{AF3B9A04-D9C4-5A4D-ABD1-B5A44A82CFB9}"/>
                </a:ext>
              </a:extLst>
            </p:cNvPr>
            <p:cNvSpPr/>
            <p:nvPr/>
          </p:nvSpPr>
          <p:spPr>
            <a:xfrm flipH="1">
              <a:off x="4066657" y="323013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37" name="Straight Arrow Connector 36">
              <a:extLst>
                <a:ext uri="{FF2B5EF4-FFF2-40B4-BE49-F238E27FC236}">
                  <a16:creationId xmlns:a16="http://schemas.microsoft.com/office/drawing/2014/main" id="{250A8FF7-D4E7-D74A-A598-42EF633B1F57}"/>
                </a:ext>
              </a:extLst>
            </p:cNvPr>
            <p:cNvCxnSpPr>
              <a:cxnSpLocks/>
              <a:stCxn id="36" idx="0"/>
              <a:endCxn id="20" idx="4"/>
            </p:cNvCxnSpPr>
            <p:nvPr/>
          </p:nvCxnSpPr>
          <p:spPr>
            <a:xfrm flipH="1" flipV="1">
              <a:off x="2809986" y="2931154"/>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Curved 24">
              <a:extLst>
                <a:ext uri="{FF2B5EF4-FFF2-40B4-BE49-F238E27FC236}">
                  <a16:creationId xmlns:a16="http://schemas.microsoft.com/office/drawing/2014/main" id="{19498703-1BFB-8E42-902D-D4AA487400C8}"/>
                </a:ext>
              </a:extLst>
            </p:cNvPr>
            <p:cNvCxnSpPr>
              <a:cxnSpLocks/>
            </p:cNvCxnSpPr>
            <p:nvPr/>
          </p:nvCxnSpPr>
          <p:spPr>
            <a:xfrm rot="10800000" flipH="1">
              <a:off x="2664717" y="280148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sp>
        <p:nvSpPr>
          <p:cNvPr id="2" name="Rectangle 1">
            <a:extLst>
              <a:ext uri="{FF2B5EF4-FFF2-40B4-BE49-F238E27FC236}">
                <a16:creationId xmlns:a16="http://schemas.microsoft.com/office/drawing/2014/main" id="{A45421BB-96A4-6D4B-AF5F-C88BEDED08D7}"/>
              </a:ext>
            </a:extLst>
          </p:cNvPr>
          <p:cNvSpPr/>
          <p:nvPr/>
        </p:nvSpPr>
        <p:spPr>
          <a:xfrm>
            <a:off x="1906803" y="2145228"/>
            <a:ext cx="2549096" cy="369332"/>
          </a:xfrm>
          <a:prstGeom prst="rect">
            <a:avLst/>
          </a:prstGeom>
        </p:spPr>
        <p:txBody>
          <a:bodyPr wrap="none">
            <a:spAutoFit/>
          </a:bodyPr>
          <a:lstStyle/>
          <a:p>
            <a:r>
              <a:rPr lang="en-US" altLang="en-US" dirty="0"/>
              <a:t>Add edge {H, K}, {H, L}: </a:t>
            </a:r>
            <a:endParaRPr lang="en-US" dirty="0"/>
          </a:p>
        </p:txBody>
      </p:sp>
      <p:sp>
        <p:nvSpPr>
          <p:cNvPr id="58" name="Rectangle 57">
            <a:extLst>
              <a:ext uri="{FF2B5EF4-FFF2-40B4-BE49-F238E27FC236}">
                <a16:creationId xmlns:a16="http://schemas.microsoft.com/office/drawing/2014/main" id="{E80DE51E-A7EB-48CF-A265-77544E629547}"/>
              </a:ext>
            </a:extLst>
          </p:cNvPr>
          <p:cNvSpPr/>
          <p:nvPr/>
        </p:nvSpPr>
        <p:spPr>
          <a:xfrm>
            <a:off x="171366" y="2580644"/>
            <a:ext cx="2869763" cy="369332"/>
          </a:xfrm>
          <a:prstGeom prst="rect">
            <a:avLst/>
          </a:prstGeom>
        </p:spPr>
        <p:txBody>
          <a:bodyPr wrap="square">
            <a:spAutoFit/>
          </a:bodyPr>
          <a:lstStyle/>
          <a:p>
            <a:endParaRPr lang="en-US" dirty="0"/>
          </a:p>
        </p:txBody>
      </p:sp>
      <p:grpSp>
        <p:nvGrpSpPr>
          <p:cNvPr id="59" name="Group 58">
            <a:extLst>
              <a:ext uri="{FF2B5EF4-FFF2-40B4-BE49-F238E27FC236}">
                <a16:creationId xmlns:a16="http://schemas.microsoft.com/office/drawing/2014/main" id="{F420094B-3EBE-41EA-95B3-299A2DA4C6D3}"/>
              </a:ext>
            </a:extLst>
          </p:cNvPr>
          <p:cNvGrpSpPr/>
          <p:nvPr/>
        </p:nvGrpSpPr>
        <p:grpSpPr>
          <a:xfrm>
            <a:off x="3286958" y="2796592"/>
            <a:ext cx="2692804" cy="1519525"/>
            <a:chOff x="1716209" y="4304674"/>
            <a:chExt cx="2692804" cy="1519525"/>
          </a:xfrm>
        </p:grpSpPr>
        <p:sp>
          <p:nvSpPr>
            <p:cNvPr id="60" name="Oval 59">
              <a:extLst>
                <a:ext uri="{FF2B5EF4-FFF2-40B4-BE49-F238E27FC236}">
                  <a16:creationId xmlns:a16="http://schemas.microsoft.com/office/drawing/2014/main" id="{558EFB3D-162F-4A04-924C-1B85F8ADA0C1}"/>
                </a:ext>
              </a:extLst>
            </p:cNvPr>
            <p:cNvSpPr/>
            <p:nvPr/>
          </p:nvSpPr>
          <p:spPr>
            <a:xfrm flipH="1">
              <a:off x="3511158" y="551701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61" name="Straight Arrow Connector 60">
              <a:extLst>
                <a:ext uri="{FF2B5EF4-FFF2-40B4-BE49-F238E27FC236}">
                  <a16:creationId xmlns:a16="http://schemas.microsoft.com/office/drawing/2014/main" id="{EF63C276-C696-4E13-842E-7D8677D87AA4}"/>
                </a:ext>
              </a:extLst>
            </p:cNvPr>
            <p:cNvCxnSpPr>
              <a:cxnSpLocks/>
              <a:stCxn id="60" idx="0"/>
            </p:cNvCxnSpPr>
            <p:nvPr/>
          </p:nvCxnSpPr>
          <p:spPr>
            <a:xfrm flipV="1">
              <a:off x="3673173" y="5202578"/>
              <a:ext cx="0" cy="314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0CD0EE2-B025-49B1-8561-6A07C90FFC6D}"/>
                </a:ext>
              </a:extLst>
            </p:cNvPr>
            <p:cNvCxnSpPr>
              <a:cxnSpLocks/>
              <a:stCxn id="71" idx="7"/>
              <a:endCxn id="67" idx="4"/>
            </p:cNvCxnSpPr>
            <p:nvPr/>
          </p:nvCxnSpPr>
          <p:spPr>
            <a:xfrm flipH="1" flipV="1">
              <a:off x="2892058" y="4581954"/>
              <a:ext cx="1240379" cy="3501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21E82B8A-6DB5-4A74-B0BD-87B10076D07B}"/>
                </a:ext>
              </a:extLst>
            </p:cNvPr>
            <p:cNvCxnSpPr>
              <a:cxnSpLocks/>
            </p:cNvCxnSpPr>
            <p:nvPr/>
          </p:nvCxnSpPr>
          <p:spPr>
            <a:xfrm flipV="1">
              <a:off x="2899039" y="4600048"/>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9FBD8B3-439B-41C8-BC5F-A4602A6B3C06}"/>
                </a:ext>
              </a:extLst>
            </p:cNvPr>
            <p:cNvSpPr/>
            <p:nvPr/>
          </p:nvSpPr>
          <p:spPr>
            <a:xfrm flipH="1">
              <a:off x="2753770" y="490206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65" name="Oval 64">
              <a:extLst>
                <a:ext uri="{FF2B5EF4-FFF2-40B4-BE49-F238E27FC236}">
                  <a16:creationId xmlns:a16="http://schemas.microsoft.com/office/drawing/2014/main" id="{1CC120A6-FFEE-462C-8B18-EAE1B1550E16}"/>
                </a:ext>
              </a:extLst>
            </p:cNvPr>
            <p:cNvSpPr/>
            <p:nvPr/>
          </p:nvSpPr>
          <p:spPr>
            <a:xfrm flipH="1">
              <a:off x="2229157" y="489472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66" name="Straight Arrow Connector 65">
              <a:extLst>
                <a:ext uri="{FF2B5EF4-FFF2-40B4-BE49-F238E27FC236}">
                  <a16:creationId xmlns:a16="http://schemas.microsoft.com/office/drawing/2014/main" id="{F42B32DF-26A8-4A95-8188-E3DDAC2FCB4B}"/>
                </a:ext>
              </a:extLst>
            </p:cNvPr>
            <p:cNvCxnSpPr>
              <a:cxnSpLocks/>
              <a:stCxn id="65" idx="1"/>
            </p:cNvCxnSpPr>
            <p:nvPr/>
          </p:nvCxnSpPr>
          <p:spPr>
            <a:xfrm flipV="1">
              <a:off x="2477147" y="4600045"/>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23B830C5-B94A-48D1-9E83-93EC1C9ADE69}"/>
                    </a:ext>
                  </a:extLst>
                </p:cNvPr>
                <p:cNvSpPr/>
                <p:nvPr/>
              </p:nvSpPr>
              <p:spPr>
                <a:xfrm flipH="1">
                  <a:off x="2746789" y="43046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67" name="Oval 66">
                  <a:extLst>
                    <a:ext uri="{FF2B5EF4-FFF2-40B4-BE49-F238E27FC236}">
                      <a16:creationId xmlns:a16="http://schemas.microsoft.com/office/drawing/2014/main" id="{23B830C5-B94A-48D1-9E83-93EC1C9ADE69}"/>
                    </a:ext>
                  </a:extLst>
                </p:cNvPr>
                <p:cNvSpPr>
                  <a:spLocks noRot="1" noChangeAspect="1" noMove="1" noResize="1" noEditPoints="1" noAdjustHandles="1" noChangeArrowheads="1" noChangeShapeType="1" noTextEdit="1"/>
                </p:cNvSpPr>
                <p:nvPr/>
              </p:nvSpPr>
              <p:spPr>
                <a:xfrm flipH="1">
                  <a:off x="2746789" y="4304674"/>
                  <a:ext cx="290538" cy="277280"/>
                </a:xfrm>
                <a:prstGeom prst="ellipse">
                  <a:avLst/>
                </a:prstGeom>
                <a:blipFill>
                  <a:blip r:embed="rId5"/>
                  <a:stretch>
                    <a:fillRect l="-19608" b="-8333"/>
                  </a:stretch>
                </a:blipFill>
                <a:ln w="19050" cap="flat">
                  <a:solidFill>
                    <a:schemeClr val="tx1"/>
                  </a:solidFill>
                  <a:prstDash val="solid"/>
                  <a:miter/>
                </a:ln>
              </p:spPr>
              <p:txBody>
                <a:bodyPr/>
                <a:lstStyle/>
                <a:p>
                  <a:r>
                    <a:rPr lang="en-AU">
                      <a:noFill/>
                    </a:rPr>
                    <a:t> </a:t>
                  </a:r>
                </a:p>
              </p:txBody>
            </p:sp>
          </mc:Fallback>
        </mc:AlternateContent>
        <p:sp>
          <p:nvSpPr>
            <p:cNvPr id="68" name="Oval 67">
              <a:extLst>
                <a:ext uri="{FF2B5EF4-FFF2-40B4-BE49-F238E27FC236}">
                  <a16:creationId xmlns:a16="http://schemas.microsoft.com/office/drawing/2014/main" id="{892BC065-DCB2-4595-A5D8-58776745D27C}"/>
                </a:ext>
              </a:extLst>
            </p:cNvPr>
            <p:cNvSpPr/>
            <p:nvPr/>
          </p:nvSpPr>
          <p:spPr>
            <a:xfrm flipH="1">
              <a:off x="1716209" y="488354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69" name="Straight Arrow Connector 68">
              <a:extLst>
                <a:ext uri="{FF2B5EF4-FFF2-40B4-BE49-F238E27FC236}">
                  <a16:creationId xmlns:a16="http://schemas.microsoft.com/office/drawing/2014/main" id="{D7CFF4BA-D8CE-4967-A39E-C12207ADD469}"/>
                </a:ext>
              </a:extLst>
            </p:cNvPr>
            <p:cNvCxnSpPr>
              <a:cxnSpLocks/>
              <a:stCxn id="68" idx="1"/>
            </p:cNvCxnSpPr>
            <p:nvPr/>
          </p:nvCxnSpPr>
          <p:spPr>
            <a:xfrm flipV="1">
              <a:off x="1964199" y="4588140"/>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313D88A-6B20-4A5D-8E5E-6016CCEAF3ED}"/>
                </a:ext>
              </a:extLst>
            </p:cNvPr>
            <p:cNvCxnSpPr>
              <a:cxnSpLocks/>
            </p:cNvCxnSpPr>
            <p:nvPr/>
          </p:nvCxnSpPr>
          <p:spPr>
            <a:xfrm flipH="1" flipV="1">
              <a:off x="2899039" y="4588140"/>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43D43839-1126-4FCB-A9AB-B1ED9F15C5B6}"/>
                </a:ext>
              </a:extLst>
            </p:cNvPr>
            <p:cNvSpPr/>
            <p:nvPr/>
          </p:nvSpPr>
          <p:spPr>
            <a:xfrm flipH="1">
              <a:off x="4084984" y="4887117"/>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72" name="Connector: Curved 24">
              <a:extLst>
                <a:ext uri="{FF2B5EF4-FFF2-40B4-BE49-F238E27FC236}">
                  <a16:creationId xmlns:a16="http://schemas.microsoft.com/office/drawing/2014/main" id="{35040D91-FEDD-487B-A35B-D8D863292124}"/>
                </a:ext>
              </a:extLst>
            </p:cNvPr>
            <p:cNvCxnSpPr>
              <a:cxnSpLocks/>
            </p:cNvCxnSpPr>
            <p:nvPr/>
          </p:nvCxnSpPr>
          <p:spPr>
            <a:xfrm rot="10800000" flipH="1">
              <a:off x="2753770" y="440025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56F335BA-0EF8-4864-8734-97DF5A1A1D4F}"/>
                </a:ext>
              </a:extLst>
            </p:cNvPr>
            <p:cNvSpPr/>
            <p:nvPr/>
          </p:nvSpPr>
          <p:spPr>
            <a:xfrm flipH="1">
              <a:off x="3502869" y="491324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grpSp>
      <p:sp>
        <p:nvSpPr>
          <p:cNvPr id="11" name="Arrow: Down 10">
            <a:extLst>
              <a:ext uri="{FF2B5EF4-FFF2-40B4-BE49-F238E27FC236}">
                <a16:creationId xmlns:a16="http://schemas.microsoft.com/office/drawing/2014/main" id="{3304EAE2-D001-45D4-BBFA-C2E68C2628CA}"/>
              </a:ext>
            </a:extLst>
          </p:cNvPr>
          <p:cNvSpPr/>
          <p:nvPr/>
        </p:nvSpPr>
        <p:spPr>
          <a:xfrm>
            <a:off x="4324518" y="3870596"/>
            <a:ext cx="397326" cy="782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ooter Placeholder 2">
            <a:extLst>
              <a:ext uri="{FF2B5EF4-FFF2-40B4-BE49-F238E27FC236}">
                <a16:creationId xmlns:a16="http://schemas.microsoft.com/office/drawing/2014/main" id="{76AE6516-4026-527A-856C-62B8BE6CD659}"/>
              </a:ext>
            </a:extLst>
          </p:cNvPr>
          <p:cNvSpPr>
            <a:spLocks noGrp="1"/>
          </p:cNvSpPr>
          <p:nvPr>
            <p:ph type="ftr" sz="quarter" idx="10"/>
          </p:nvPr>
        </p:nvSpPr>
        <p:spPr/>
        <p:txBody>
          <a:bodyPr/>
          <a:lstStyle/>
          <a:p>
            <a:r>
              <a:rPr lang="en-AU"/>
              <a:t>22T2</a:t>
            </a:r>
            <a:endParaRPr lang="en-AU" dirty="0"/>
          </a:p>
        </p:txBody>
      </p:sp>
      <p:sp>
        <p:nvSpPr>
          <p:cNvPr id="7" name="Slide Number Placeholder 6">
            <a:extLst>
              <a:ext uri="{FF2B5EF4-FFF2-40B4-BE49-F238E27FC236}">
                <a16:creationId xmlns:a16="http://schemas.microsoft.com/office/drawing/2014/main" id="{854356AA-A5F1-5D89-FB0A-9A7126B07D62}"/>
              </a:ext>
            </a:extLst>
          </p:cNvPr>
          <p:cNvSpPr>
            <a:spLocks noGrp="1"/>
          </p:cNvSpPr>
          <p:nvPr>
            <p:ph type="sldNum" sz="quarter" idx="11"/>
          </p:nvPr>
        </p:nvSpPr>
        <p:spPr/>
        <p:txBody>
          <a:bodyPr/>
          <a:lstStyle/>
          <a:p>
            <a:fld id="{009375D7-070A-4959-9224-FB5E66F2B1B3}" type="slidenum">
              <a:rPr lang="en-AU" smtClean="0"/>
              <a:pPr/>
              <a:t>84</a:t>
            </a:fld>
            <a:endParaRPr lang="en-AU" dirty="0"/>
          </a:p>
        </p:txBody>
      </p:sp>
    </p:spTree>
    <p:extLst>
      <p:ext uri="{BB962C8B-B14F-4D97-AF65-F5344CB8AC3E}">
        <p14:creationId xmlns:p14="http://schemas.microsoft.com/office/powerpoint/2010/main" val="114822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lstStyle/>
          <a:p>
            <a:pPr>
              <a:buFont typeface="Arial" charset="0"/>
              <a:buNone/>
            </a:pPr>
            <a:r>
              <a:rPr lang="en-US" altLang="en-US" sz="2400" dirty="0">
                <a:latin typeface="Arial" charset="0"/>
                <a:cs typeface="Arial" charset="0"/>
              </a:rPr>
              <a:t>We add edge {D, E}</a:t>
            </a:r>
          </a:p>
        </p:txBody>
      </p:sp>
      <p:pic>
        <p:nvPicPr>
          <p:cNvPr id="5" name="Picture 25" descr="C:\Users\dwharder\Desktop\a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15" y="1828698"/>
            <a:ext cx="2129365" cy="1988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26106" y="1246040"/>
            <a:ext cx="3422732" cy="369332"/>
          </a:xfrm>
          <a:prstGeom prst="rect">
            <a:avLst/>
          </a:prstGeom>
          <a:noFill/>
        </p:spPr>
        <p:txBody>
          <a:bodyPr wrap="none" rtlCol="0">
            <a:spAutoFit/>
          </a:bodyPr>
          <a:lstStyle/>
          <a:p>
            <a:pPr algn="ctr"/>
            <a:r>
              <a:rPr lang="en-CA" dirty="0"/>
              <a:t>{A}, {B, C, D, E, F, G, H, I, K, L}, {J}</a:t>
            </a:r>
          </a:p>
        </p:txBody>
      </p:sp>
      <p:sp>
        <p:nvSpPr>
          <p:cNvPr id="3" name="Rectangle 2">
            <a:extLst>
              <a:ext uri="{FF2B5EF4-FFF2-40B4-BE49-F238E27FC236}">
                <a16:creationId xmlns:a16="http://schemas.microsoft.com/office/drawing/2014/main" id="{99CB1643-7BB6-734E-8D9F-16E5CD04A9B4}"/>
              </a:ext>
            </a:extLst>
          </p:cNvPr>
          <p:cNvSpPr/>
          <p:nvPr/>
        </p:nvSpPr>
        <p:spPr>
          <a:xfrm>
            <a:off x="1925079" y="2155161"/>
            <a:ext cx="3868750" cy="369332"/>
          </a:xfrm>
          <a:prstGeom prst="rect">
            <a:avLst/>
          </a:prstGeom>
        </p:spPr>
        <p:txBody>
          <a:bodyPr wrap="square">
            <a:spAutoFit/>
          </a:bodyPr>
          <a:lstStyle/>
          <a:p>
            <a:r>
              <a:rPr lang="en-US" altLang="en-US" dirty="0"/>
              <a:t>Add edge {D, E}:</a:t>
            </a:r>
            <a:endParaRPr lang="en-US" dirty="0"/>
          </a:p>
        </p:txBody>
      </p:sp>
      <p:grpSp>
        <p:nvGrpSpPr>
          <p:cNvPr id="12" name="Group 11">
            <a:extLst>
              <a:ext uri="{FF2B5EF4-FFF2-40B4-BE49-F238E27FC236}">
                <a16:creationId xmlns:a16="http://schemas.microsoft.com/office/drawing/2014/main" id="{5F4C91CB-A818-4734-91D2-DF77949C543A}"/>
              </a:ext>
            </a:extLst>
          </p:cNvPr>
          <p:cNvGrpSpPr/>
          <p:nvPr/>
        </p:nvGrpSpPr>
        <p:grpSpPr>
          <a:xfrm>
            <a:off x="1887927" y="3758796"/>
            <a:ext cx="5118315" cy="2532628"/>
            <a:chOff x="375484" y="3810383"/>
            <a:chExt cx="5118315" cy="2532628"/>
          </a:xfrm>
        </p:grpSpPr>
        <p:grpSp>
          <p:nvGrpSpPr>
            <p:cNvPr id="11" name="Group 10">
              <a:extLst>
                <a:ext uri="{FF2B5EF4-FFF2-40B4-BE49-F238E27FC236}">
                  <a16:creationId xmlns:a16="http://schemas.microsoft.com/office/drawing/2014/main" id="{D4A4EA79-B997-44CB-8E15-D79559A2BF62}"/>
                </a:ext>
              </a:extLst>
            </p:cNvPr>
            <p:cNvGrpSpPr/>
            <p:nvPr/>
          </p:nvGrpSpPr>
          <p:grpSpPr>
            <a:xfrm>
              <a:off x="375484" y="5457899"/>
              <a:ext cx="5118315" cy="885112"/>
              <a:chOff x="401079" y="5759885"/>
              <a:chExt cx="5118315" cy="885112"/>
            </a:xfrm>
          </p:grpSpPr>
          <p:cxnSp>
            <p:nvCxnSpPr>
              <p:cNvPr id="33" name="Straight Arrow Connector 32">
                <a:extLst>
                  <a:ext uri="{FF2B5EF4-FFF2-40B4-BE49-F238E27FC236}">
                    <a16:creationId xmlns:a16="http://schemas.microsoft.com/office/drawing/2014/main" id="{5EF785D3-FDCC-1F45-8A73-E091679CC6FE}"/>
                  </a:ext>
                </a:extLst>
              </p:cNvPr>
              <p:cNvCxnSpPr>
                <a:cxnSpLocks/>
                <a:stCxn id="45" idx="0"/>
                <a:endCxn id="41" idx="3"/>
              </p:cNvCxnSpPr>
              <p:nvPr/>
            </p:nvCxnSpPr>
            <p:spPr>
              <a:xfrm flipH="1" flipV="1">
                <a:off x="2803146" y="5996558"/>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91ACA66-6EE8-024E-9E12-D480AAEA980A}"/>
                  </a:ext>
                </a:extLst>
              </p:cNvPr>
              <p:cNvCxnSpPr>
                <a:cxnSpLocks/>
              </p:cNvCxnSpPr>
              <p:nvPr/>
            </p:nvCxnSpPr>
            <p:spPr>
              <a:xfrm flipV="1">
                <a:off x="2700425" y="6049073"/>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BB570D39-D713-5442-92FD-FAC0570BBDD4}"/>
                  </a:ext>
                </a:extLst>
              </p:cNvPr>
              <p:cNvSpPr/>
              <p:nvPr/>
            </p:nvSpPr>
            <p:spPr>
              <a:xfrm flipH="1">
                <a:off x="2555156" y="635109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39" name="Oval 38">
                <a:extLst>
                  <a:ext uri="{FF2B5EF4-FFF2-40B4-BE49-F238E27FC236}">
                    <a16:creationId xmlns:a16="http://schemas.microsoft.com/office/drawing/2014/main" id="{EA3DCDF4-0458-2B4A-AB63-8AD5FAC33EBA}"/>
                  </a:ext>
                </a:extLst>
              </p:cNvPr>
              <p:cNvSpPr/>
              <p:nvPr/>
            </p:nvSpPr>
            <p:spPr>
              <a:xfrm flipH="1">
                <a:off x="2030543" y="6343745"/>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40" name="Straight Arrow Connector 39">
                <a:extLst>
                  <a:ext uri="{FF2B5EF4-FFF2-40B4-BE49-F238E27FC236}">
                    <a16:creationId xmlns:a16="http://schemas.microsoft.com/office/drawing/2014/main" id="{B2290673-9995-DB4F-A8EC-B28EB18C8BB3}"/>
                  </a:ext>
                </a:extLst>
              </p:cNvPr>
              <p:cNvCxnSpPr>
                <a:cxnSpLocks/>
                <a:stCxn id="39" idx="1"/>
              </p:cNvCxnSpPr>
              <p:nvPr/>
            </p:nvCxnSpPr>
            <p:spPr>
              <a:xfrm flipV="1">
                <a:off x="2278533" y="6049070"/>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4CBABE-B02E-F644-A247-043BDE0B6326}"/>
                      </a:ext>
                    </a:extLst>
                  </p:cNvPr>
                  <p:cNvSpPr/>
                  <p:nvPr/>
                </p:nvSpPr>
                <p:spPr>
                  <a:xfrm flipH="1">
                    <a:off x="2555156" y="5759885"/>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41" name="Oval 40">
                    <a:extLst>
                      <a:ext uri="{FF2B5EF4-FFF2-40B4-BE49-F238E27FC236}">
                        <a16:creationId xmlns:a16="http://schemas.microsoft.com/office/drawing/2014/main" id="{F84CBABE-B02E-F644-A247-043BDE0B6326}"/>
                      </a:ext>
                    </a:extLst>
                  </p:cNvPr>
                  <p:cNvSpPr>
                    <a:spLocks noRot="1" noChangeAspect="1" noMove="1" noResize="1" noEditPoints="1" noAdjustHandles="1" noChangeArrowheads="1" noChangeShapeType="1" noTextEdit="1"/>
                  </p:cNvSpPr>
                  <p:nvPr/>
                </p:nvSpPr>
                <p:spPr>
                  <a:xfrm flipH="1">
                    <a:off x="2555156" y="5759885"/>
                    <a:ext cx="290538" cy="277280"/>
                  </a:xfrm>
                  <a:prstGeom prst="ellipse">
                    <a:avLst/>
                  </a:prstGeom>
                  <a:blipFill>
                    <a:blip r:embed="rId4"/>
                    <a:stretch>
                      <a:fillRect l="-19608" b="-8163"/>
                    </a:stretch>
                  </a:blipFill>
                  <a:ln w="19050" cap="flat">
                    <a:solidFill>
                      <a:schemeClr val="tx1"/>
                    </a:solidFill>
                    <a:prstDash val="solid"/>
                    <a:miter/>
                  </a:ln>
                </p:spPr>
                <p:txBody>
                  <a:bodyPr/>
                  <a:lstStyle/>
                  <a:p>
                    <a:r>
                      <a:rPr lang="en-AU">
                        <a:noFill/>
                      </a:rPr>
                      <a:t> </a:t>
                    </a:r>
                  </a:p>
                </p:txBody>
              </p:sp>
            </mc:Fallback>
          </mc:AlternateContent>
          <p:sp>
            <p:nvSpPr>
              <p:cNvPr id="42" name="Oval 41">
                <a:extLst>
                  <a:ext uri="{FF2B5EF4-FFF2-40B4-BE49-F238E27FC236}">
                    <a16:creationId xmlns:a16="http://schemas.microsoft.com/office/drawing/2014/main" id="{8CB803AB-6F73-2A41-8DF5-EC9A25989B1B}"/>
                  </a:ext>
                </a:extLst>
              </p:cNvPr>
              <p:cNvSpPr/>
              <p:nvPr/>
            </p:nvSpPr>
            <p:spPr>
              <a:xfrm flipH="1">
                <a:off x="1517595" y="633257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43" name="Straight Arrow Connector 42">
                <a:extLst>
                  <a:ext uri="{FF2B5EF4-FFF2-40B4-BE49-F238E27FC236}">
                    <a16:creationId xmlns:a16="http://schemas.microsoft.com/office/drawing/2014/main" id="{A2737FEE-9232-F243-9D3E-4F9EEE1FF094}"/>
                  </a:ext>
                </a:extLst>
              </p:cNvPr>
              <p:cNvCxnSpPr>
                <a:cxnSpLocks/>
                <a:stCxn id="42" idx="1"/>
                <a:endCxn id="41" idx="4"/>
              </p:cNvCxnSpPr>
              <p:nvPr/>
            </p:nvCxnSpPr>
            <p:spPr>
              <a:xfrm flipV="1">
                <a:off x="1765585" y="6037165"/>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C400F12-4D4A-AE4E-9A8C-A281A69CB576}"/>
                  </a:ext>
                </a:extLst>
              </p:cNvPr>
              <p:cNvCxnSpPr>
                <a:cxnSpLocks/>
                <a:endCxn id="41" idx="4"/>
              </p:cNvCxnSpPr>
              <p:nvPr/>
            </p:nvCxnSpPr>
            <p:spPr>
              <a:xfrm flipH="1" flipV="1">
                <a:off x="2700425" y="6037165"/>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6FC941F8-4C52-8948-97F2-0E5457D2D67C}"/>
                  </a:ext>
                </a:extLst>
              </p:cNvPr>
              <p:cNvSpPr/>
              <p:nvPr/>
            </p:nvSpPr>
            <p:spPr>
              <a:xfrm flipH="1">
                <a:off x="4559814" y="633629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E</a:t>
                </a:r>
              </a:p>
            </p:txBody>
          </p:sp>
          <p:cxnSp>
            <p:nvCxnSpPr>
              <p:cNvPr id="46" name="Straight Arrow Connector 45">
                <a:extLst>
                  <a:ext uri="{FF2B5EF4-FFF2-40B4-BE49-F238E27FC236}">
                    <a16:creationId xmlns:a16="http://schemas.microsoft.com/office/drawing/2014/main" id="{A322E0A2-475D-FB4A-B3D7-47D313A963B7}"/>
                  </a:ext>
                </a:extLst>
              </p:cNvPr>
              <p:cNvCxnSpPr>
                <a:cxnSpLocks/>
                <a:stCxn id="48" idx="1"/>
                <a:endCxn id="41" idx="5"/>
              </p:cNvCxnSpPr>
              <p:nvPr/>
            </p:nvCxnSpPr>
            <p:spPr>
              <a:xfrm flipV="1">
                <a:off x="1226265" y="5996558"/>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611C57E-9A97-CA46-BA7A-0586C53532C1}"/>
                  </a:ext>
                </a:extLst>
              </p:cNvPr>
              <p:cNvCxnSpPr>
                <a:cxnSpLocks/>
                <a:stCxn id="49" idx="1"/>
                <a:endCxn id="41" idx="5"/>
              </p:cNvCxnSpPr>
              <p:nvPr/>
            </p:nvCxnSpPr>
            <p:spPr>
              <a:xfrm flipV="1">
                <a:off x="649069" y="5996558"/>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934BD7D4-D9CE-0C4D-8ACD-90E7B5DCEF0E}"/>
                  </a:ext>
                </a:extLst>
              </p:cNvPr>
              <p:cNvSpPr/>
              <p:nvPr/>
            </p:nvSpPr>
            <p:spPr>
              <a:xfrm flipH="1">
                <a:off x="978275" y="633257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49" name="Oval 48">
                <a:extLst>
                  <a:ext uri="{FF2B5EF4-FFF2-40B4-BE49-F238E27FC236}">
                    <a16:creationId xmlns:a16="http://schemas.microsoft.com/office/drawing/2014/main" id="{2C095323-BEF5-9647-AF3B-BC673470FB79}"/>
                  </a:ext>
                </a:extLst>
              </p:cNvPr>
              <p:cNvSpPr/>
              <p:nvPr/>
            </p:nvSpPr>
            <p:spPr>
              <a:xfrm flipH="1">
                <a:off x="401079" y="633257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50" name="Oval 49">
                <a:extLst>
                  <a:ext uri="{FF2B5EF4-FFF2-40B4-BE49-F238E27FC236}">
                    <a16:creationId xmlns:a16="http://schemas.microsoft.com/office/drawing/2014/main" id="{0B2162D4-40F1-A94A-8F7B-2AE45D44AE1C}"/>
                  </a:ext>
                </a:extLst>
              </p:cNvPr>
              <p:cNvSpPr/>
              <p:nvPr/>
            </p:nvSpPr>
            <p:spPr>
              <a:xfrm flipH="1">
                <a:off x="3335978" y="6337817"/>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51" name="Oval 50">
                <a:extLst>
                  <a:ext uri="{FF2B5EF4-FFF2-40B4-BE49-F238E27FC236}">
                    <a16:creationId xmlns:a16="http://schemas.microsoft.com/office/drawing/2014/main" id="{987197ED-E8BD-8146-B239-300D2F747FC5}"/>
                  </a:ext>
                </a:extLst>
              </p:cNvPr>
              <p:cNvSpPr/>
              <p:nvPr/>
            </p:nvSpPr>
            <p:spPr>
              <a:xfrm flipH="1">
                <a:off x="3957096" y="633614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53" name="Straight Arrow Connector 52">
                <a:extLst>
                  <a:ext uri="{FF2B5EF4-FFF2-40B4-BE49-F238E27FC236}">
                    <a16:creationId xmlns:a16="http://schemas.microsoft.com/office/drawing/2014/main" id="{8983F874-AD9E-8046-87B1-05EE35C9D261}"/>
                  </a:ext>
                </a:extLst>
              </p:cNvPr>
              <p:cNvCxnSpPr>
                <a:cxnSpLocks/>
                <a:stCxn id="51" idx="0"/>
                <a:endCxn id="41" idx="4"/>
              </p:cNvCxnSpPr>
              <p:nvPr/>
            </p:nvCxnSpPr>
            <p:spPr>
              <a:xfrm flipH="1" flipV="1">
                <a:off x="2700425" y="6037165"/>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Curved 24">
                <a:extLst>
                  <a:ext uri="{FF2B5EF4-FFF2-40B4-BE49-F238E27FC236}">
                    <a16:creationId xmlns:a16="http://schemas.microsoft.com/office/drawing/2014/main" id="{6C171A9F-0237-B846-865C-D4328B08396C}"/>
                  </a:ext>
                </a:extLst>
              </p:cNvPr>
              <p:cNvCxnSpPr>
                <a:cxnSpLocks/>
              </p:cNvCxnSpPr>
              <p:nvPr/>
            </p:nvCxnSpPr>
            <p:spPr>
              <a:xfrm rot="10800000" flipH="1">
                <a:off x="2567106" y="5915521"/>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21182DC9-8D07-0A4C-A20E-23ADDADEAF8C}"/>
                  </a:ext>
                </a:extLst>
              </p:cNvPr>
              <p:cNvSpPr/>
              <p:nvPr/>
            </p:nvSpPr>
            <p:spPr>
              <a:xfrm flipH="1">
                <a:off x="5195365" y="632859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D</a:t>
                </a:r>
              </a:p>
            </p:txBody>
          </p:sp>
          <p:cxnSp>
            <p:nvCxnSpPr>
              <p:cNvPr id="56" name="Straight Arrow Connector 55">
                <a:extLst>
                  <a:ext uri="{FF2B5EF4-FFF2-40B4-BE49-F238E27FC236}">
                    <a16:creationId xmlns:a16="http://schemas.microsoft.com/office/drawing/2014/main" id="{14762A48-8DAF-1F4E-9F98-A8378251911A}"/>
                  </a:ext>
                </a:extLst>
              </p:cNvPr>
              <p:cNvCxnSpPr>
                <a:cxnSpLocks/>
                <a:stCxn id="55" idx="0"/>
                <a:endCxn id="41" idx="3"/>
              </p:cNvCxnSpPr>
              <p:nvPr/>
            </p:nvCxnSpPr>
            <p:spPr>
              <a:xfrm flipH="1" flipV="1">
                <a:off x="2803146" y="5996558"/>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7" name="TextBox 56">
              <a:extLst>
                <a:ext uri="{FF2B5EF4-FFF2-40B4-BE49-F238E27FC236}">
                  <a16:creationId xmlns:a16="http://schemas.microsoft.com/office/drawing/2014/main" id="{E02BEE60-4646-4661-9E3A-267342DE0BF2}"/>
                </a:ext>
              </a:extLst>
            </p:cNvPr>
            <p:cNvSpPr txBox="1"/>
            <p:nvPr/>
          </p:nvSpPr>
          <p:spPr>
            <a:xfrm>
              <a:off x="388830" y="3810383"/>
              <a:ext cx="4572000" cy="1477328"/>
            </a:xfrm>
            <a:prstGeom prst="rect">
              <a:avLst/>
            </a:prstGeom>
            <a:noFill/>
          </p:spPr>
          <p:txBody>
            <a:bodyPr wrap="square">
              <a:spAutoFit/>
            </a:bodyPr>
            <a:lstStyle/>
            <a:p>
              <a:r>
                <a:rPr lang="en-US" altLang="en-US" dirty="0"/>
                <a:t>While adding D, according to the rule of  </a:t>
              </a:r>
              <a:r>
                <a:rPr lang="en-US" altLang="en-US" dirty="0">
                  <a:solidFill>
                    <a:srgbClr val="FF0000"/>
                  </a:solidFill>
                </a:rPr>
                <a:t>Union by Size</a:t>
              </a:r>
              <a:r>
                <a:rPr lang="en-US" altLang="en-US" dirty="0"/>
                <a:t>, make smaller tree D point to the bigger one’s root H.</a:t>
              </a:r>
            </a:p>
            <a:p>
              <a:r>
                <a:rPr lang="en-US" altLang="en-US" dirty="0"/>
                <a:t>While finding E, according to the rule of </a:t>
              </a:r>
              <a:r>
                <a:rPr lang="en-US" altLang="en-US" dirty="0">
                  <a:solidFill>
                    <a:srgbClr val="FF0000"/>
                  </a:solidFill>
                </a:rPr>
                <a:t>Path Compression</a:t>
              </a:r>
              <a:r>
                <a:rPr lang="en-US" altLang="en-US" dirty="0"/>
                <a:t>, direct E to the root H. </a:t>
              </a:r>
              <a:endParaRPr lang="en-US" dirty="0"/>
            </a:p>
          </p:txBody>
        </p:sp>
      </p:grpSp>
      <p:grpSp>
        <p:nvGrpSpPr>
          <p:cNvPr id="58" name="Group 57">
            <a:extLst>
              <a:ext uri="{FF2B5EF4-FFF2-40B4-BE49-F238E27FC236}">
                <a16:creationId xmlns:a16="http://schemas.microsoft.com/office/drawing/2014/main" id="{43468C64-F45E-4C04-819F-6BDBB904E8FE}"/>
              </a:ext>
            </a:extLst>
          </p:cNvPr>
          <p:cNvGrpSpPr/>
          <p:nvPr/>
        </p:nvGrpSpPr>
        <p:grpSpPr>
          <a:xfrm>
            <a:off x="2372078" y="2156129"/>
            <a:ext cx="3880046" cy="1580984"/>
            <a:chOff x="510640" y="2653874"/>
            <a:chExt cx="3880046" cy="1580984"/>
          </a:xfrm>
        </p:grpSpPr>
        <p:cxnSp>
          <p:nvCxnSpPr>
            <p:cNvPr id="59" name="Straight Arrow Connector 58">
              <a:extLst>
                <a:ext uri="{FF2B5EF4-FFF2-40B4-BE49-F238E27FC236}">
                  <a16:creationId xmlns:a16="http://schemas.microsoft.com/office/drawing/2014/main" id="{C1676991-1B2F-4F52-8D87-C4E8AFEE8A75}"/>
                </a:ext>
              </a:extLst>
            </p:cNvPr>
            <p:cNvCxnSpPr>
              <a:cxnSpLocks/>
              <a:stCxn id="68" idx="0"/>
            </p:cNvCxnSpPr>
            <p:nvPr/>
          </p:nvCxnSpPr>
          <p:spPr>
            <a:xfrm flipH="1" flipV="1">
              <a:off x="3584120" y="3545594"/>
              <a:ext cx="12564" cy="38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83DE7C95-8E68-4D72-9E19-5DFAF7121727}"/>
                </a:ext>
              </a:extLst>
            </p:cNvPr>
            <p:cNvCxnSpPr>
              <a:cxnSpLocks/>
            </p:cNvCxnSpPr>
            <p:nvPr/>
          </p:nvCxnSpPr>
          <p:spPr>
            <a:xfrm flipV="1">
              <a:off x="2809986" y="2943062"/>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E2DDB27C-5977-47EA-AA01-80DEC15D4AB1}"/>
                </a:ext>
              </a:extLst>
            </p:cNvPr>
            <p:cNvSpPr/>
            <p:nvPr/>
          </p:nvSpPr>
          <p:spPr>
            <a:xfrm flipH="1">
              <a:off x="2664717" y="324508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62" name="Oval 61">
              <a:extLst>
                <a:ext uri="{FF2B5EF4-FFF2-40B4-BE49-F238E27FC236}">
                  <a16:creationId xmlns:a16="http://schemas.microsoft.com/office/drawing/2014/main" id="{C66E88A7-739C-4FB3-9733-283912065479}"/>
                </a:ext>
              </a:extLst>
            </p:cNvPr>
            <p:cNvSpPr/>
            <p:nvPr/>
          </p:nvSpPr>
          <p:spPr>
            <a:xfrm flipH="1">
              <a:off x="2140104" y="323773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63" name="Straight Arrow Connector 62">
              <a:extLst>
                <a:ext uri="{FF2B5EF4-FFF2-40B4-BE49-F238E27FC236}">
                  <a16:creationId xmlns:a16="http://schemas.microsoft.com/office/drawing/2014/main" id="{FC34F949-3136-4FAA-A30B-86D4461D2642}"/>
                </a:ext>
              </a:extLst>
            </p:cNvPr>
            <p:cNvCxnSpPr>
              <a:cxnSpLocks/>
              <a:stCxn id="62" idx="1"/>
            </p:cNvCxnSpPr>
            <p:nvPr/>
          </p:nvCxnSpPr>
          <p:spPr>
            <a:xfrm flipV="1">
              <a:off x="2388094" y="2943059"/>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A906065C-BE1B-4558-89B8-2F0A1F2D179F}"/>
                    </a:ext>
                  </a:extLst>
                </p:cNvPr>
                <p:cNvSpPr/>
                <p:nvPr/>
              </p:nvSpPr>
              <p:spPr>
                <a:xfrm flipH="1">
                  <a:off x="2664717" y="26538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64" name="Oval 63">
                  <a:extLst>
                    <a:ext uri="{FF2B5EF4-FFF2-40B4-BE49-F238E27FC236}">
                      <a16:creationId xmlns:a16="http://schemas.microsoft.com/office/drawing/2014/main" id="{A906065C-BE1B-4558-89B8-2F0A1F2D179F}"/>
                    </a:ext>
                  </a:extLst>
                </p:cNvPr>
                <p:cNvSpPr>
                  <a:spLocks noRot="1" noChangeAspect="1" noMove="1" noResize="1" noEditPoints="1" noAdjustHandles="1" noChangeArrowheads="1" noChangeShapeType="1" noTextEdit="1"/>
                </p:cNvSpPr>
                <p:nvPr/>
              </p:nvSpPr>
              <p:spPr>
                <a:xfrm flipH="1">
                  <a:off x="2664717" y="2653874"/>
                  <a:ext cx="290538" cy="277280"/>
                </a:xfrm>
                <a:prstGeom prst="ellipse">
                  <a:avLst/>
                </a:prstGeom>
                <a:blipFill>
                  <a:blip r:embed="rId5"/>
                  <a:stretch>
                    <a:fillRect l="-19608" b="-8333"/>
                  </a:stretch>
                </a:blipFill>
                <a:ln w="19050" cap="flat">
                  <a:solidFill>
                    <a:schemeClr val="tx1"/>
                  </a:solidFill>
                  <a:prstDash val="solid"/>
                  <a:miter/>
                </a:ln>
              </p:spPr>
              <p:txBody>
                <a:bodyPr/>
                <a:lstStyle/>
                <a:p>
                  <a:r>
                    <a:rPr lang="en-AU">
                      <a:noFill/>
                    </a:rPr>
                    <a:t> </a:t>
                  </a:r>
                </a:p>
              </p:txBody>
            </p:sp>
          </mc:Fallback>
        </mc:AlternateContent>
        <p:sp>
          <p:nvSpPr>
            <p:cNvPr id="65" name="Oval 64">
              <a:extLst>
                <a:ext uri="{FF2B5EF4-FFF2-40B4-BE49-F238E27FC236}">
                  <a16:creationId xmlns:a16="http://schemas.microsoft.com/office/drawing/2014/main" id="{D608FCCF-DC3E-4614-8A3E-8F0459088F1C}"/>
                </a:ext>
              </a:extLst>
            </p:cNvPr>
            <p:cNvSpPr/>
            <p:nvPr/>
          </p:nvSpPr>
          <p:spPr>
            <a:xfrm flipH="1">
              <a:off x="1627156"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66" name="Straight Arrow Connector 65">
              <a:extLst>
                <a:ext uri="{FF2B5EF4-FFF2-40B4-BE49-F238E27FC236}">
                  <a16:creationId xmlns:a16="http://schemas.microsoft.com/office/drawing/2014/main" id="{6E4BDB96-90E3-4B58-BB41-F1224D78827C}"/>
                </a:ext>
              </a:extLst>
            </p:cNvPr>
            <p:cNvCxnSpPr>
              <a:cxnSpLocks/>
              <a:stCxn id="65" idx="1"/>
              <a:endCxn id="64" idx="4"/>
            </p:cNvCxnSpPr>
            <p:nvPr/>
          </p:nvCxnSpPr>
          <p:spPr>
            <a:xfrm flipV="1">
              <a:off x="1875146" y="2931154"/>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78D9E99B-746A-420E-A266-15E3525EA674}"/>
                </a:ext>
              </a:extLst>
            </p:cNvPr>
            <p:cNvCxnSpPr>
              <a:cxnSpLocks/>
              <a:endCxn id="64" idx="4"/>
            </p:cNvCxnSpPr>
            <p:nvPr/>
          </p:nvCxnSpPr>
          <p:spPr>
            <a:xfrm flipH="1" flipV="1">
              <a:off x="2809986" y="2931154"/>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40E08044-E60F-405B-8929-D2FB9D53FE07}"/>
                </a:ext>
              </a:extLst>
            </p:cNvPr>
            <p:cNvSpPr/>
            <p:nvPr/>
          </p:nvSpPr>
          <p:spPr>
            <a:xfrm flipH="1">
              <a:off x="3434670" y="392767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E</a:t>
              </a:r>
            </a:p>
          </p:txBody>
        </p:sp>
        <p:cxnSp>
          <p:nvCxnSpPr>
            <p:cNvPr id="69" name="Straight Arrow Connector 68">
              <a:extLst>
                <a:ext uri="{FF2B5EF4-FFF2-40B4-BE49-F238E27FC236}">
                  <a16:creationId xmlns:a16="http://schemas.microsoft.com/office/drawing/2014/main" id="{F31A5D4D-D17F-4088-86A8-34CAF6CB834D}"/>
                </a:ext>
              </a:extLst>
            </p:cNvPr>
            <p:cNvCxnSpPr>
              <a:cxnSpLocks/>
              <a:stCxn id="71" idx="1"/>
              <a:endCxn id="64" idx="5"/>
            </p:cNvCxnSpPr>
            <p:nvPr/>
          </p:nvCxnSpPr>
          <p:spPr>
            <a:xfrm flipV="1">
              <a:off x="1335826" y="2890547"/>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33AB56AF-B0AA-427F-BE10-AD98D46DC7A4}"/>
                </a:ext>
              </a:extLst>
            </p:cNvPr>
            <p:cNvCxnSpPr>
              <a:cxnSpLocks/>
              <a:stCxn id="72" idx="1"/>
              <a:endCxn id="64" idx="5"/>
            </p:cNvCxnSpPr>
            <p:nvPr/>
          </p:nvCxnSpPr>
          <p:spPr>
            <a:xfrm flipV="1">
              <a:off x="758630" y="2890547"/>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B052447A-09AD-46E9-94D3-219E2FA4D392}"/>
                </a:ext>
              </a:extLst>
            </p:cNvPr>
            <p:cNvSpPr/>
            <p:nvPr/>
          </p:nvSpPr>
          <p:spPr>
            <a:xfrm flipH="1">
              <a:off x="1087836"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72" name="Oval 71">
              <a:extLst>
                <a:ext uri="{FF2B5EF4-FFF2-40B4-BE49-F238E27FC236}">
                  <a16:creationId xmlns:a16="http://schemas.microsoft.com/office/drawing/2014/main" id="{0D2AC4A5-3B64-4D3B-B9F5-10892010F95A}"/>
                </a:ext>
              </a:extLst>
            </p:cNvPr>
            <p:cNvSpPr/>
            <p:nvPr/>
          </p:nvSpPr>
          <p:spPr>
            <a:xfrm flipH="1">
              <a:off x="510640" y="3226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73" name="Oval 72">
              <a:extLst>
                <a:ext uri="{FF2B5EF4-FFF2-40B4-BE49-F238E27FC236}">
                  <a16:creationId xmlns:a16="http://schemas.microsoft.com/office/drawing/2014/main" id="{DC708077-BFAB-4E70-8181-A6616EB872EE}"/>
                </a:ext>
              </a:extLst>
            </p:cNvPr>
            <p:cNvSpPr/>
            <p:nvPr/>
          </p:nvSpPr>
          <p:spPr>
            <a:xfrm flipH="1">
              <a:off x="3445539" y="323180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74" name="Oval 73">
              <a:extLst>
                <a:ext uri="{FF2B5EF4-FFF2-40B4-BE49-F238E27FC236}">
                  <a16:creationId xmlns:a16="http://schemas.microsoft.com/office/drawing/2014/main" id="{ACB3BE2A-32E3-4737-A779-AE1D00FB6DC2}"/>
                </a:ext>
              </a:extLst>
            </p:cNvPr>
            <p:cNvSpPr/>
            <p:nvPr/>
          </p:nvSpPr>
          <p:spPr>
            <a:xfrm flipH="1">
              <a:off x="4066657" y="323013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75" name="Straight Arrow Connector 74">
              <a:extLst>
                <a:ext uri="{FF2B5EF4-FFF2-40B4-BE49-F238E27FC236}">
                  <a16:creationId xmlns:a16="http://schemas.microsoft.com/office/drawing/2014/main" id="{659341E0-16EC-4A7E-B2FD-BCC9AEA60DC8}"/>
                </a:ext>
              </a:extLst>
            </p:cNvPr>
            <p:cNvCxnSpPr>
              <a:cxnSpLocks/>
              <a:stCxn id="74" idx="0"/>
              <a:endCxn id="64" idx="4"/>
            </p:cNvCxnSpPr>
            <p:nvPr/>
          </p:nvCxnSpPr>
          <p:spPr>
            <a:xfrm flipH="1" flipV="1">
              <a:off x="2809986" y="2931154"/>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Curved 24">
              <a:extLst>
                <a:ext uri="{FF2B5EF4-FFF2-40B4-BE49-F238E27FC236}">
                  <a16:creationId xmlns:a16="http://schemas.microsoft.com/office/drawing/2014/main" id="{890EC2F1-BED0-4E5F-BAAF-5CBE800FB491}"/>
                </a:ext>
              </a:extLst>
            </p:cNvPr>
            <p:cNvCxnSpPr>
              <a:cxnSpLocks/>
            </p:cNvCxnSpPr>
            <p:nvPr/>
          </p:nvCxnSpPr>
          <p:spPr>
            <a:xfrm rot="10800000" flipH="1">
              <a:off x="2664717" y="280148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grpSp>
      <p:sp>
        <p:nvSpPr>
          <p:cNvPr id="77" name="Arrow: Down 76">
            <a:extLst>
              <a:ext uri="{FF2B5EF4-FFF2-40B4-BE49-F238E27FC236}">
                <a16:creationId xmlns:a16="http://schemas.microsoft.com/office/drawing/2014/main" id="{83E3EDC2-935D-453C-8A71-3605F69A856A}"/>
              </a:ext>
            </a:extLst>
          </p:cNvPr>
          <p:cNvSpPr/>
          <p:nvPr/>
        </p:nvSpPr>
        <p:spPr>
          <a:xfrm>
            <a:off x="3908956" y="3330278"/>
            <a:ext cx="231599" cy="428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ooter Placeholder 1">
            <a:extLst>
              <a:ext uri="{FF2B5EF4-FFF2-40B4-BE49-F238E27FC236}">
                <a16:creationId xmlns:a16="http://schemas.microsoft.com/office/drawing/2014/main" id="{F9740A87-248D-FBEF-A72F-85B78B4C6E8D}"/>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1204393A-87D2-7456-34D3-3FC0FB4CAFC1}"/>
              </a:ext>
            </a:extLst>
          </p:cNvPr>
          <p:cNvSpPr>
            <a:spLocks noGrp="1"/>
          </p:cNvSpPr>
          <p:nvPr>
            <p:ph type="sldNum" sz="quarter" idx="11"/>
          </p:nvPr>
        </p:nvSpPr>
        <p:spPr/>
        <p:txBody>
          <a:bodyPr/>
          <a:lstStyle/>
          <a:p>
            <a:fld id="{009375D7-070A-4959-9224-FB5E66F2B1B3}" type="slidenum">
              <a:rPr lang="en-AU" smtClean="0"/>
              <a:pPr/>
              <a:t>85</a:t>
            </a:fld>
            <a:endParaRPr lang="en-AU" dirty="0"/>
          </a:p>
        </p:txBody>
      </p:sp>
    </p:spTree>
    <p:extLst>
      <p:ext uri="{BB962C8B-B14F-4D97-AF65-F5344CB8AC3E}">
        <p14:creationId xmlns:p14="http://schemas.microsoft.com/office/powerpoint/2010/main" val="552088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Both G and H are in the same set</a:t>
            </a:r>
          </a:p>
        </p:txBody>
      </p:sp>
      <p:pic>
        <p:nvPicPr>
          <p:cNvPr id="5" name="Picture 24" descr="C:\Users\dwharder\Desktop\a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83" y="4204279"/>
            <a:ext cx="2450231" cy="2287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52489" y="2132856"/>
            <a:ext cx="3422732"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cxnSp>
        <p:nvCxnSpPr>
          <p:cNvPr id="9" name="Straight Arrow Connector 8">
            <a:extLst>
              <a:ext uri="{FF2B5EF4-FFF2-40B4-BE49-F238E27FC236}">
                <a16:creationId xmlns:a16="http://schemas.microsoft.com/office/drawing/2014/main" id="{3C93D0BF-A514-0D42-B91D-B03E52BD7680}"/>
              </a:ext>
            </a:extLst>
          </p:cNvPr>
          <p:cNvCxnSpPr>
            <a:cxnSpLocks/>
            <a:stCxn id="18" idx="0"/>
            <a:endCxn id="14" idx="3"/>
          </p:cNvCxnSpPr>
          <p:nvPr/>
        </p:nvCxnSpPr>
        <p:spPr>
          <a:xfrm flipH="1" flipV="1">
            <a:off x="4564971" y="3897863"/>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1263947-3DD6-284C-B1CA-3BED7F1244E0}"/>
              </a:ext>
            </a:extLst>
          </p:cNvPr>
          <p:cNvCxnSpPr>
            <a:cxnSpLocks/>
          </p:cNvCxnSpPr>
          <p:nvPr/>
        </p:nvCxnSpPr>
        <p:spPr>
          <a:xfrm flipV="1">
            <a:off x="4462250" y="3950377"/>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4DBCC0D-B457-7845-95A4-DA0FC047B5B4}"/>
              </a:ext>
            </a:extLst>
          </p:cNvPr>
          <p:cNvSpPr/>
          <p:nvPr/>
        </p:nvSpPr>
        <p:spPr>
          <a:xfrm flipH="1">
            <a:off x="4316981" y="425239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2" name="Oval 11">
            <a:extLst>
              <a:ext uri="{FF2B5EF4-FFF2-40B4-BE49-F238E27FC236}">
                <a16:creationId xmlns:a16="http://schemas.microsoft.com/office/drawing/2014/main" id="{5369784C-1DDE-2D49-B59C-0FC0C03AC101}"/>
              </a:ext>
            </a:extLst>
          </p:cNvPr>
          <p:cNvSpPr/>
          <p:nvPr/>
        </p:nvSpPr>
        <p:spPr>
          <a:xfrm flipH="1">
            <a:off x="3792368" y="424505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G</a:t>
            </a:r>
          </a:p>
        </p:txBody>
      </p:sp>
      <p:cxnSp>
        <p:nvCxnSpPr>
          <p:cNvPr id="13" name="Straight Arrow Connector 12">
            <a:extLst>
              <a:ext uri="{FF2B5EF4-FFF2-40B4-BE49-F238E27FC236}">
                <a16:creationId xmlns:a16="http://schemas.microsoft.com/office/drawing/2014/main" id="{16EBDBFC-D161-4D48-AB1A-ECEFC92AA608}"/>
              </a:ext>
            </a:extLst>
          </p:cNvPr>
          <p:cNvCxnSpPr>
            <a:cxnSpLocks/>
            <a:stCxn id="12" idx="1"/>
          </p:cNvCxnSpPr>
          <p:nvPr/>
        </p:nvCxnSpPr>
        <p:spPr>
          <a:xfrm flipV="1">
            <a:off x="4040358" y="3950374"/>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1DC2BDE3-DAE5-774F-B52A-37E29F94572C}"/>
                  </a:ext>
                </a:extLst>
              </p:cNvPr>
              <p:cNvSpPr/>
              <p:nvPr/>
            </p:nvSpPr>
            <p:spPr>
              <a:xfrm flipH="1">
                <a:off x="4316981" y="3661189"/>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rgbClr val="FF0000"/>
                          </a:solidFill>
                          <a:latin typeface="Cambria Math" panose="02040503050406030204" pitchFamily="18" charset="0"/>
                        </a:rPr>
                        <m:t>𝐻</m:t>
                      </m:r>
                    </m:oMath>
                  </m:oMathPara>
                </a14:m>
                <a:endParaRPr lang="en-US" sz="2000" i="1" dirty="0">
                  <a:solidFill>
                    <a:srgbClr val="FF0000"/>
                  </a:solidFill>
                </a:endParaRPr>
              </a:p>
            </p:txBody>
          </p:sp>
        </mc:Choice>
        <mc:Fallback xmlns="">
          <p:sp>
            <p:nvSpPr>
              <p:cNvPr id="14" name="Oval 13">
                <a:extLst>
                  <a:ext uri="{FF2B5EF4-FFF2-40B4-BE49-F238E27FC236}">
                    <a16:creationId xmlns:a16="http://schemas.microsoft.com/office/drawing/2014/main" id="{1DC2BDE3-DAE5-774F-B52A-37E29F94572C}"/>
                  </a:ext>
                </a:extLst>
              </p:cNvPr>
              <p:cNvSpPr>
                <a:spLocks noRot="1" noChangeAspect="1" noMove="1" noResize="1" noEditPoints="1" noAdjustHandles="1" noChangeArrowheads="1" noChangeShapeType="1" noTextEdit="1"/>
              </p:cNvSpPr>
              <p:nvPr/>
            </p:nvSpPr>
            <p:spPr>
              <a:xfrm flipH="1">
                <a:off x="4316981" y="3661189"/>
                <a:ext cx="290538" cy="277280"/>
              </a:xfrm>
              <a:prstGeom prst="ellipse">
                <a:avLst/>
              </a:prstGeom>
              <a:blipFill>
                <a:blip r:embed="rId4"/>
                <a:stretch>
                  <a:fillRect l="-19608" b="-10417"/>
                </a:stretch>
              </a:blipFill>
              <a:ln w="19050" cap="flat">
                <a:solidFill>
                  <a:schemeClr val="tx1"/>
                </a:solidFill>
                <a:prstDash val="solid"/>
                <a:miter/>
              </a:ln>
            </p:spPr>
            <p:txBody>
              <a:bodyPr/>
              <a:lstStyle/>
              <a:p>
                <a:r>
                  <a:rPr lang="en-US">
                    <a:noFill/>
                  </a:rPr>
                  <a:t> </a:t>
                </a:r>
              </a:p>
            </p:txBody>
          </p:sp>
        </mc:Fallback>
      </mc:AlternateContent>
      <p:sp>
        <p:nvSpPr>
          <p:cNvPr id="15" name="Oval 14">
            <a:extLst>
              <a:ext uri="{FF2B5EF4-FFF2-40B4-BE49-F238E27FC236}">
                <a16:creationId xmlns:a16="http://schemas.microsoft.com/office/drawing/2014/main" id="{D1D3D539-2CF3-374F-9B9A-1CCFC92B3F68}"/>
              </a:ext>
            </a:extLst>
          </p:cNvPr>
          <p:cNvSpPr/>
          <p:nvPr/>
        </p:nvSpPr>
        <p:spPr>
          <a:xfrm flipH="1">
            <a:off x="3279420" y="423387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6" name="Straight Arrow Connector 15">
            <a:extLst>
              <a:ext uri="{FF2B5EF4-FFF2-40B4-BE49-F238E27FC236}">
                <a16:creationId xmlns:a16="http://schemas.microsoft.com/office/drawing/2014/main" id="{A0CA1DC3-18FB-6744-8977-DE71C05C54AD}"/>
              </a:ext>
            </a:extLst>
          </p:cNvPr>
          <p:cNvCxnSpPr>
            <a:cxnSpLocks/>
            <a:stCxn id="15" idx="1"/>
            <a:endCxn id="14" idx="4"/>
          </p:cNvCxnSpPr>
          <p:nvPr/>
        </p:nvCxnSpPr>
        <p:spPr>
          <a:xfrm flipV="1">
            <a:off x="3527410" y="3938469"/>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A60B6FE-BAAD-6844-B3D2-FA0B6E723B3E}"/>
              </a:ext>
            </a:extLst>
          </p:cNvPr>
          <p:cNvCxnSpPr>
            <a:cxnSpLocks/>
            <a:endCxn id="14" idx="4"/>
          </p:cNvCxnSpPr>
          <p:nvPr/>
        </p:nvCxnSpPr>
        <p:spPr>
          <a:xfrm flipH="1" flipV="1">
            <a:off x="4462250" y="3938470"/>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87836DF8-8187-A64D-B780-10363DE6CB27}"/>
              </a:ext>
            </a:extLst>
          </p:cNvPr>
          <p:cNvSpPr/>
          <p:nvPr/>
        </p:nvSpPr>
        <p:spPr>
          <a:xfrm flipH="1">
            <a:off x="6321640" y="4237595"/>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9" name="Straight Arrow Connector 18">
            <a:extLst>
              <a:ext uri="{FF2B5EF4-FFF2-40B4-BE49-F238E27FC236}">
                <a16:creationId xmlns:a16="http://schemas.microsoft.com/office/drawing/2014/main" id="{7E00A7E4-F88C-F24D-8DCD-6806FEF6D26B}"/>
              </a:ext>
            </a:extLst>
          </p:cNvPr>
          <p:cNvCxnSpPr>
            <a:cxnSpLocks/>
            <a:stCxn id="21" idx="1"/>
            <a:endCxn id="14" idx="5"/>
          </p:cNvCxnSpPr>
          <p:nvPr/>
        </p:nvCxnSpPr>
        <p:spPr>
          <a:xfrm flipV="1">
            <a:off x="2988091" y="3897863"/>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A0872C9-F1AB-C241-B69F-DB2C36966430}"/>
              </a:ext>
            </a:extLst>
          </p:cNvPr>
          <p:cNvCxnSpPr>
            <a:cxnSpLocks/>
            <a:stCxn id="22" idx="1"/>
            <a:endCxn id="14" idx="5"/>
          </p:cNvCxnSpPr>
          <p:nvPr/>
        </p:nvCxnSpPr>
        <p:spPr>
          <a:xfrm flipV="1">
            <a:off x="2410895" y="3897863"/>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6FF00551-44F3-0E43-8C08-2D9DE4C397B7}"/>
              </a:ext>
            </a:extLst>
          </p:cNvPr>
          <p:cNvSpPr/>
          <p:nvPr/>
        </p:nvSpPr>
        <p:spPr>
          <a:xfrm flipH="1">
            <a:off x="2740100" y="423387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22" name="Oval 21">
            <a:extLst>
              <a:ext uri="{FF2B5EF4-FFF2-40B4-BE49-F238E27FC236}">
                <a16:creationId xmlns:a16="http://schemas.microsoft.com/office/drawing/2014/main" id="{A62D1FBC-C8B2-5844-A697-FB205EA09B4A}"/>
              </a:ext>
            </a:extLst>
          </p:cNvPr>
          <p:cNvSpPr/>
          <p:nvPr/>
        </p:nvSpPr>
        <p:spPr>
          <a:xfrm flipH="1">
            <a:off x="2162904" y="423387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23" name="Oval 22">
            <a:extLst>
              <a:ext uri="{FF2B5EF4-FFF2-40B4-BE49-F238E27FC236}">
                <a16:creationId xmlns:a16="http://schemas.microsoft.com/office/drawing/2014/main" id="{C592E036-6588-9E4E-9EDD-828211E834A8}"/>
              </a:ext>
            </a:extLst>
          </p:cNvPr>
          <p:cNvSpPr/>
          <p:nvPr/>
        </p:nvSpPr>
        <p:spPr>
          <a:xfrm flipH="1">
            <a:off x="5097804" y="423912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24" name="Oval 23">
            <a:extLst>
              <a:ext uri="{FF2B5EF4-FFF2-40B4-BE49-F238E27FC236}">
                <a16:creationId xmlns:a16="http://schemas.microsoft.com/office/drawing/2014/main" id="{9A431327-CBDE-2B46-A089-7BE024530BEC}"/>
              </a:ext>
            </a:extLst>
          </p:cNvPr>
          <p:cNvSpPr/>
          <p:nvPr/>
        </p:nvSpPr>
        <p:spPr>
          <a:xfrm flipH="1">
            <a:off x="5718922" y="423744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25" name="Straight Arrow Connector 24">
            <a:extLst>
              <a:ext uri="{FF2B5EF4-FFF2-40B4-BE49-F238E27FC236}">
                <a16:creationId xmlns:a16="http://schemas.microsoft.com/office/drawing/2014/main" id="{B44FF2C3-1AED-714D-AADD-00CBC66182EC}"/>
              </a:ext>
            </a:extLst>
          </p:cNvPr>
          <p:cNvCxnSpPr>
            <a:cxnSpLocks/>
            <a:stCxn id="24" idx="0"/>
            <a:endCxn id="14" idx="4"/>
          </p:cNvCxnSpPr>
          <p:nvPr/>
        </p:nvCxnSpPr>
        <p:spPr>
          <a:xfrm flipH="1" flipV="1">
            <a:off x="4462251" y="3938470"/>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Curved 24">
            <a:extLst>
              <a:ext uri="{FF2B5EF4-FFF2-40B4-BE49-F238E27FC236}">
                <a16:creationId xmlns:a16="http://schemas.microsoft.com/office/drawing/2014/main" id="{F74EC5D4-BC48-1547-B286-9D5853381FBE}"/>
              </a:ext>
            </a:extLst>
          </p:cNvPr>
          <p:cNvCxnSpPr>
            <a:cxnSpLocks/>
          </p:cNvCxnSpPr>
          <p:nvPr/>
        </p:nvCxnSpPr>
        <p:spPr>
          <a:xfrm rot="10800000" flipH="1">
            <a:off x="4328931" y="3816825"/>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479C4DF-52D4-4846-A51A-1C423A7EDD0A}"/>
              </a:ext>
            </a:extLst>
          </p:cNvPr>
          <p:cNvSpPr/>
          <p:nvPr/>
        </p:nvSpPr>
        <p:spPr>
          <a:xfrm flipH="1">
            <a:off x="6957191" y="422989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28" name="Straight Arrow Connector 27">
            <a:extLst>
              <a:ext uri="{FF2B5EF4-FFF2-40B4-BE49-F238E27FC236}">
                <a16:creationId xmlns:a16="http://schemas.microsoft.com/office/drawing/2014/main" id="{83F718BA-206E-3D43-9752-307BE3AAF15C}"/>
              </a:ext>
            </a:extLst>
          </p:cNvPr>
          <p:cNvCxnSpPr>
            <a:cxnSpLocks/>
            <a:stCxn id="27" idx="0"/>
            <a:endCxn id="14" idx="3"/>
          </p:cNvCxnSpPr>
          <p:nvPr/>
        </p:nvCxnSpPr>
        <p:spPr>
          <a:xfrm flipH="1" flipV="1">
            <a:off x="4564972" y="3897862"/>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80975C4F-35AE-3F87-0F12-0A5A17914EF5}"/>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5F93E3B6-39B3-0A28-3248-AA6B3BA19F66}"/>
              </a:ext>
            </a:extLst>
          </p:cNvPr>
          <p:cNvSpPr>
            <a:spLocks noGrp="1"/>
          </p:cNvSpPr>
          <p:nvPr>
            <p:ph type="sldNum" sz="quarter" idx="11"/>
          </p:nvPr>
        </p:nvSpPr>
        <p:spPr/>
        <p:txBody>
          <a:bodyPr/>
          <a:lstStyle/>
          <a:p>
            <a:fld id="{009375D7-070A-4959-9224-FB5E66F2B1B3}" type="slidenum">
              <a:rPr lang="en-AU" smtClean="0"/>
              <a:pPr/>
              <a:t>86</a:t>
            </a:fld>
            <a:endParaRPr lang="en-AU" dirty="0"/>
          </a:p>
        </p:txBody>
      </p:sp>
    </p:spTree>
    <p:extLst>
      <p:ext uri="{BB962C8B-B14F-4D97-AF65-F5344CB8AC3E}">
        <p14:creationId xmlns:p14="http://schemas.microsoft.com/office/powerpoint/2010/main" val="1233223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Both {I, K} are in the same set</a:t>
            </a:r>
          </a:p>
        </p:txBody>
      </p:sp>
      <p:pic>
        <p:nvPicPr>
          <p:cNvPr id="5" name="Picture 23" descr="C:\Users\dwharder\Desktop\a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061" y="4127606"/>
            <a:ext cx="2532347" cy="23644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52489" y="2132856"/>
            <a:ext cx="3422732"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cxnSp>
        <p:nvCxnSpPr>
          <p:cNvPr id="9" name="Straight Arrow Connector 8">
            <a:extLst>
              <a:ext uri="{FF2B5EF4-FFF2-40B4-BE49-F238E27FC236}">
                <a16:creationId xmlns:a16="http://schemas.microsoft.com/office/drawing/2014/main" id="{5CBE8480-105E-3A4D-9236-306A38A826EB}"/>
              </a:ext>
            </a:extLst>
          </p:cNvPr>
          <p:cNvCxnSpPr>
            <a:cxnSpLocks/>
            <a:stCxn id="18" idx="0"/>
            <a:endCxn id="14" idx="3"/>
          </p:cNvCxnSpPr>
          <p:nvPr/>
        </p:nvCxnSpPr>
        <p:spPr>
          <a:xfrm flipH="1" flipV="1">
            <a:off x="4909096" y="3433927"/>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FB0BF5D-F3E2-0247-BFF8-F19348C71CF4}"/>
              </a:ext>
            </a:extLst>
          </p:cNvPr>
          <p:cNvCxnSpPr>
            <a:cxnSpLocks/>
          </p:cNvCxnSpPr>
          <p:nvPr/>
        </p:nvCxnSpPr>
        <p:spPr>
          <a:xfrm flipV="1">
            <a:off x="4806375" y="3486441"/>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0E6680B3-AEF8-C44F-B99B-918AB39FE26D}"/>
              </a:ext>
            </a:extLst>
          </p:cNvPr>
          <p:cNvSpPr/>
          <p:nvPr/>
        </p:nvSpPr>
        <p:spPr>
          <a:xfrm flipH="1">
            <a:off x="4661106" y="37884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I</a:t>
            </a:r>
          </a:p>
        </p:txBody>
      </p:sp>
      <p:sp>
        <p:nvSpPr>
          <p:cNvPr id="12" name="Oval 11">
            <a:extLst>
              <a:ext uri="{FF2B5EF4-FFF2-40B4-BE49-F238E27FC236}">
                <a16:creationId xmlns:a16="http://schemas.microsoft.com/office/drawing/2014/main" id="{E49BEE97-2763-1C40-8501-9B1FC314B46B}"/>
              </a:ext>
            </a:extLst>
          </p:cNvPr>
          <p:cNvSpPr/>
          <p:nvPr/>
        </p:nvSpPr>
        <p:spPr>
          <a:xfrm flipH="1">
            <a:off x="4136493" y="378111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3" name="Straight Arrow Connector 12">
            <a:extLst>
              <a:ext uri="{FF2B5EF4-FFF2-40B4-BE49-F238E27FC236}">
                <a16:creationId xmlns:a16="http://schemas.microsoft.com/office/drawing/2014/main" id="{37DD8655-1D7C-254F-9F80-98C6492BB59A}"/>
              </a:ext>
            </a:extLst>
          </p:cNvPr>
          <p:cNvCxnSpPr>
            <a:cxnSpLocks/>
            <a:stCxn id="12" idx="1"/>
          </p:cNvCxnSpPr>
          <p:nvPr/>
        </p:nvCxnSpPr>
        <p:spPr>
          <a:xfrm flipV="1">
            <a:off x="4384483" y="3486438"/>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C082236D-27F4-1748-B990-A1F668283B3C}"/>
                  </a:ext>
                </a:extLst>
              </p:cNvPr>
              <p:cNvSpPr/>
              <p:nvPr/>
            </p:nvSpPr>
            <p:spPr>
              <a:xfrm flipH="1">
                <a:off x="4661106" y="3197253"/>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4" name="Oval 13">
                <a:extLst>
                  <a:ext uri="{FF2B5EF4-FFF2-40B4-BE49-F238E27FC236}">
                    <a16:creationId xmlns:a16="http://schemas.microsoft.com/office/drawing/2014/main" id="{C082236D-27F4-1748-B990-A1F668283B3C}"/>
                  </a:ext>
                </a:extLst>
              </p:cNvPr>
              <p:cNvSpPr>
                <a:spLocks noRot="1" noChangeAspect="1" noMove="1" noResize="1" noEditPoints="1" noAdjustHandles="1" noChangeArrowheads="1" noChangeShapeType="1" noTextEdit="1"/>
              </p:cNvSpPr>
              <p:nvPr/>
            </p:nvSpPr>
            <p:spPr>
              <a:xfrm flipH="1">
                <a:off x="4661106" y="3197253"/>
                <a:ext cx="290538" cy="277280"/>
              </a:xfrm>
              <a:prstGeom prst="ellipse">
                <a:avLst/>
              </a:prstGeom>
              <a:blipFill>
                <a:blip r:embed="rId4"/>
                <a:stretch>
                  <a:fillRect l="-22000" b="-10204"/>
                </a:stretch>
              </a:blipFill>
              <a:ln w="19050" cap="flat">
                <a:solidFill>
                  <a:schemeClr val="tx1"/>
                </a:solidFill>
                <a:prstDash val="solid"/>
                <a:miter/>
              </a:ln>
            </p:spPr>
            <p:txBody>
              <a:bodyPr/>
              <a:lstStyle/>
              <a:p>
                <a:r>
                  <a:rPr lang="en-US">
                    <a:noFill/>
                  </a:rPr>
                  <a:t> </a:t>
                </a:r>
              </a:p>
            </p:txBody>
          </p:sp>
        </mc:Fallback>
      </mc:AlternateContent>
      <p:sp>
        <p:nvSpPr>
          <p:cNvPr id="15" name="Oval 14">
            <a:extLst>
              <a:ext uri="{FF2B5EF4-FFF2-40B4-BE49-F238E27FC236}">
                <a16:creationId xmlns:a16="http://schemas.microsoft.com/office/drawing/2014/main" id="{DFAE5686-CE46-E54D-8AE1-DF7B5909DAA0}"/>
              </a:ext>
            </a:extLst>
          </p:cNvPr>
          <p:cNvSpPr/>
          <p:nvPr/>
        </p:nvSpPr>
        <p:spPr>
          <a:xfrm flipH="1">
            <a:off x="3623545" y="376994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6" name="Straight Arrow Connector 15">
            <a:extLst>
              <a:ext uri="{FF2B5EF4-FFF2-40B4-BE49-F238E27FC236}">
                <a16:creationId xmlns:a16="http://schemas.microsoft.com/office/drawing/2014/main" id="{D75C9E99-1F6B-174D-B8C7-59AFF03BD45C}"/>
              </a:ext>
            </a:extLst>
          </p:cNvPr>
          <p:cNvCxnSpPr>
            <a:cxnSpLocks/>
            <a:stCxn id="15" idx="1"/>
            <a:endCxn id="14" idx="4"/>
          </p:cNvCxnSpPr>
          <p:nvPr/>
        </p:nvCxnSpPr>
        <p:spPr>
          <a:xfrm flipV="1">
            <a:off x="3871535" y="3474533"/>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D7F4E5-42AF-2E42-96C8-2C90C86402C1}"/>
              </a:ext>
            </a:extLst>
          </p:cNvPr>
          <p:cNvCxnSpPr>
            <a:cxnSpLocks/>
            <a:endCxn id="14" idx="4"/>
          </p:cNvCxnSpPr>
          <p:nvPr/>
        </p:nvCxnSpPr>
        <p:spPr>
          <a:xfrm flipH="1" flipV="1">
            <a:off x="4806375" y="3474534"/>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08C9C8B3-0ED8-2F46-86B8-55C1D675844A}"/>
              </a:ext>
            </a:extLst>
          </p:cNvPr>
          <p:cNvSpPr/>
          <p:nvPr/>
        </p:nvSpPr>
        <p:spPr>
          <a:xfrm flipH="1">
            <a:off x="6665765" y="377365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9" name="Straight Arrow Connector 18">
            <a:extLst>
              <a:ext uri="{FF2B5EF4-FFF2-40B4-BE49-F238E27FC236}">
                <a16:creationId xmlns:a16="http://schemas.microsoft.com/office/drawing/2014/main" id="{3BAE2E69-9073-3C49-84BA-F21946E6CF30}"/>
              </a:ext>
            </a:extLst>
          </p:cNvPr>
          <p:cNvCxnSpPr>
            <a:cxnSpLocks/>
            <a:stCxn id="21" idx="1"/>
            <a:endCxn id="14" idx="5"/>
          </p:cNvCxnSpPr>
          <p:nvPr/>
        </p:nvCxnSpPr>
        <p:spPr>
          <a:xfrm flipV="1">
            <a:off x="3332216" y="3433927"/>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AF00120-EBDD-1D42-8722-5B2B2EF41FB3}"/>
              </a:ext>
            </a:extLst>
          </p:cNvPr>
          <p:cNvCxnSpPr>
            <a:cxnSpLocks/>
            <a:stCxn id="22" idx="1"/>
            <a:endCxn id="14" idx="5"/>
          </p:cNvCxnSpPr>
          <p:nvPr/>
        </p:nvCxnSpPr>
        <p:spPr>
          <a:xfrm flipV="1">
            <a:off x="2755020" y="3433927"/>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E164AC38-A5BB-7143-8494-2E565CA4A517}"/>
              </a:ext>
            </a:extLst>
          </p:cNvPr>
          <p:cNvSpPr/>
          <p:nvPr/>
        </p:nvSpPr>
        <p:spPr>
          <a:xfrm flipH="1">
            <a:off x="3084225" y="376994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K</a:t>
            </a:r>
          </a:p>
        </p:txBody>
      </p:sp>
      <p:sp>
        <p:nvSpPr>
          <p:cNvPr id="22" name="Oval 21">
            <a:extLst>
              <a:ext uri="{FF2B5EF4-FFF2-40B4-BE49-F238E27FC236}">
                <a16:creationId xmlns:a16="http://schemas.microsoft.com/office/drawing/2014/main" id="{85AB13B3-79C9-F04D-91AE-E0D0F75A90CF}"/>
              </a:ext>
            </a:extLst>
          </p:cNvPr>
          <p:cNvSpPr/>
          <p:nvPr/>
        </p:nvSpPr>
        <p:spPr>
          <a:xfrm flipH="1">
            <a:off x="2507029" y="376994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23" name="Oval 22">
            <a:extLst>
              <a:ext uri="{FF2B5EF4-FFF2-40B4-BE49-F238E27FC236}">
                <a16:creationId xmlns:a16="http://schemas.microsoft.com/office/drawing/2014/main" id="{2BF70F22-E9E1-7E48-A47D-504CA781DB6B}"/>
              </a:ext>
            </a:extLst>
          </p:cNvPr>
          <p:cNvSpPr/>
          <p:nvPr/>
        </p:nvSpPr>
        <p:spPr>
          <a:xfrm flipH="1">
            <a:off x="5441929" y="3775185"/>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24" name="Oval 23">
            <a:extLst>
              <a:ext uri="{FF2B5EF4-FFF2-40B4-BE49-F238E27FC236}">
                <a16:creationId xmlns:a16="http://schemas.microsoft.com/office/drawing/2014/main" id="{D505F52F-044F-F54F-9400-7BA35A4F4807}"/>
              </a:ext>
            </a:extLst>
          </p:cNvPr>
          <p:cNvSpPr/>
          <p:nvPr/>
        </p:nvSpPr>
        <p:spPr>
          <a:xfrm flipH="1">
            <a:off x="6063047" y="377351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25" name="Straight Arrow Connector 24">
            <a:extLst>
              <a:ext uri="{FF2B5EF4-FFF2-40B4-BE49-F238E27FC236}">
                <a16:creationId xmlns:a16="http://schemas.microsoft.com/office/drawing/2014/main" id="{137DE6C3-7722-244B-9527-3DCC5FF7A3B1}"/>
              </a:ext>
            </a:extLst>
          </p:cNvPr>
          <p:cNvCxnSpPr>
            <a:cxnSpLocks/>
            <a:stCxn id="24" idx="0"/>
            <a:endCxn id="14" idx="4"/>
          </p:cNvCxnSpPr>
          <p:nvPr/>
        </p:nvCxnSpPr>
        <p:spPr>
          <a:xfrm flipH="1" flipV="1">
            <a:off x="4806376" y="3474534"/>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Curved 24">
            <a:extLst>
              <a:ext uri="{FF2B5EF4-FFF2-40B4-BE49-F238E27FC236}">
                <a16:creationId xmlns:a16="http://schemas.microsoft.com/office/drawing/2014/main" id="{B5D4BF2C-3235-E844-9725-DBFDAD391B3A}"/>
              </a:ext>
            </a:extLst>
          </p:cNvPr>
          <p:cNvCxnSpPr>
            <a:cxnSpLocks/>
          </p:cNvCxnSpPr>
          <p:nvPr/>
        </p:nvCxnSpPr>
        <p:spPr>
          <a:xfrm rot="10800000" flipH="1">
            <a:off x="4673056" y="3352889"/>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C597512C-C690-2943-A21D-919EFC3F123C}"/>
              </a:ext>
            </a:extLst>
          </p:cNvPr>
          <p:cNvSpPr/>
          <p:nvPr/>
        </p:nvSpPr>
        <p:spPr>
          <a:xfrm flipH="1">
            <a:off x="7301316" y="376596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28" name="Straight Arrow Connector 27">
            <a:extLst>
              <a:ext uri="{FF2B5EF4-FFF2-40B4-BE49-F238E27FC236}">
                <a16:creationId xmlns:a16="http://schemas.microsoft.com/office/drawing/2014/main" id="{A020D92C-8F76-D748-A300-8DFFC41252A3}"/>
              </a:ext>
            </a:extLst>
          </p:cNvPr>
          <p:cNvCxnSpPr>
            <a:cxnSpLocks/>
            <a:stCxn id="27" idx="0"/>
            <a:endCxn id="14" idx="3"/>
          </p:cNvCxnSpPr>
          <p:nvPr/>
        </p:nvCxnSpPr>
        <p:spPr>
          <a:xfrm flipH="1" flipV="1">
            <a:off x="4909097" y="3433926"/>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85659816-403A-BB22-400B-4D6FB268DBD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9291048B-F0EE-ED2E-6658-8CC55D36F74B}"/>
              </a:ext>
            </a:extLst>
          </p:cNvPr>
          <p:cNvSpPr>
            <a:spLocks noGrp="1"/>
          </p:cNvSpPr>
          <p:nvPr>
            <p:ph type="sldNum" sz="quarter" idx="11"/>
          </p:nvPr>
        </p:nvSpPr>
        <p:spPr/>
        <p:txBody>
          <a:bodyPr/>
          <a:lstStyle/>
          <a:p>
            <a:fld id="{009375D7-070A-4959-9224-FB5E66F2B1B3}" type="slidenum">
              <a:rPr lang="en-AU" smtClean="0"/>
              <a:pPr/>
              <a:t>87</a:t>
            </a:fld>
            <a:endParaRPr lang="en-AU" dirty="0"/>
          </a:p>
        </p:txBody>
      </p:sp>
    </p:spTree>
    <p:extLst>
      <p:ext uri="{BB962C8B-B14F-4D97-AF65-F5344CB8AC3E}">
        <p14:creationId xmlns:p14="http://schemas.microsoft.com/office/powerpoint/2010/main" val="3192298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Both {B, D} are in the same set</a:t>
            </a:r>
          </a:p>
        </p:txBody>
      </p:sp>
      <p:pic>
        <p:nvPicPr>
          <p:cNvPr id="5" name="Picture 22" descr="C:\Users\dwharder\Desktop\a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1797" y="3443839"/>
            <a:ext cx="2780031" cy="25957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8579579"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52489" y="2132856"/>
            <a:ext cx="342273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cxnSp>
        <p:nvCxnSpPr>
          <p:cNvPr id="9" name="Straight Arrow Connector 8">
            <a:extLst>
              <a:ext uri="{FF2B5EF4-FFF2-40B4-BE49-F238E27FC236}">
                <a16:creationId xmlns:a16="http://schemas.microsoft.com/office/drawing/2014/main" id="{5A17066C-115B-814F-927B-B44426CCDEF3}"/>
              </a:ext>
            </a:extLst>
          </p:cNvPr>
          <p:cNvCxnSpPr>
            <a:cxnSpLocks/>
            <a:stCxn id="18" idx="0"/>
            <a:endCxn id="14" idx="3"/>
          </p:cNvCxnSpPr>
          <p:nvPr/>
        </p:nvCxnSpPr>
        <p:spPr>
          <a:xfrm flipH="1" flipV="1">
            <a:off x="4606117" y="3240616"/>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EBE9F33-E327-4442-B1BC-35A6CF53F3F6}"/>
              </a:ext>
            </a:extLst>
          </p:cNvPr>
          <p:cNvCxnSpPr>
            <a:cxnSpLocks/>
          </p:cNvCxnSpPr>
          <p:nvPr/>
        </p:nvCxnSpPr>
        <p:spPr>
          <a:xfrm flipV="1">
            <a:off x="4503396" y="329313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EE7C2C9C-2BBD-7548-9E90-7822B026B2AD}"/>
              </a:ext>
            </a:extLst>
          </p:cNvPr>
          <p:cNvSpPr/>
          <p:nvPr/>
        </p:nvSpPr>
        <p:spPr>
          <a:xfrm flipH="1">
            <a:off x="4358127" y="359515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2" name="Oval 11">
            <a:extLst>
              <a:ext uri="{FF2B5EF4-FFF2-40B4-BE49-F238E27FC236}">
                <a16:creationId xmlns:a16="http://schemas.microsoft.com/office/drawing/2014/main" id="{47B82190-7F6A-EA42-96D4-6FBA3E5B0179}"/>
              </a:ext>
            </a:extLst>
          </p:cNvPr>
          <p:cNvSpPr/>
          <p:nvPr/>
        </p:nvSpPr>
        <p:spPr>
          <a:xfrm flipH="1">
            <a:off x="3833514" y="358780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3" name="Straight Arrow Connector 12">
            <a:extLst>
              <a:ext uri="{FF2B5EF4-FFF2-40B4-BE49-F238E27FC236}">
                <a16:creationId xmlns:a16="http://schemas.microsoft.com/office/drawing/2014/main" id="{35DDE97E-F06F-CB42-8298-4E7DC59A86CC}"/>
              </a:ext>
            </a:extLst>
          </p:cNvPr>
          <p:cNvCxnSpPr>
            <a:cxnSpLocks/>
            <a:stCxn id="12" idx="1"/>
          </p:cNvCxnSpPr>
          <p:nvPr/>
        </p:nvCxnSpPr>
        <p:spPr>
          <a:xfrm flipV="1">
            <a:off x="4081504" y="329312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97640FB3-447E-E04C-95B7-470ED1EC3E36}"/>
                  </a:ext>
                </a:extLst>
              </p:cNvPr>
              <p:cNvSpPr/>
              <p:nvPr/>
            </p:nvSpPr>
            <p:spPr>
              <a:xfrm flipH="1">
                <a:off x="4358127" y="300394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4" name="Oval 13">
                <a:extLst>
                  <a:ext uri="{FF2B5EF4-FFF2-40B4-BE49-F238E27FC236}">
                    <a16:creationId xmlns:a16="http://schemas.microsoft.com/office/drawing/2014/main" id="{97640FB3-447E-E04C-95B7-470ED1EC3E36}"/>
                  </a:ext>
                </a:extLst>
              </p:cNvPr>
              <p:cNvSpPr>
                <a:spLocks noRot="1" noChangeAspect="1" noMove="1" noResize="1" noEditPoints="1" noAdjustHandles="1" noChangeArrowheads="1" noChangeShapeType="1" noTextEdit="1"/>
              </p:cNvSpPr>
              <p:nvPr/>
            </p:nvSpPr>
            <p:spPr>
              <a:xfrm flipH="1">
                <a:off x="4358127" y="3003942"/>
                <a:ext cx="290538" cy="277280"/>
              </a:xfrm>
              <a:prstGeom prst="ellipse">
                <a:avLst/>
              </a:prstGeom>
              <a:blipFill>
                <a:blip r:embed="rId4"/>
                <a:stretch>
                  <a:fillRect l="-21569" b="-10417"/>
                </a:stretch>
              </a:blipFill>
              <a:ln w="19050" cap="flat">
                <a:solidFill>
                  <a:schemeClr val="tx1"/>
                </a:solidFill>
                <a:prstDash val="solid"/>
                <a:miter/>
              </a:ln>
            </p:spPr>
            <p:txBody>
              <a:bodyPr/>
              <a:lstStyle/>
              <a:p>
                <a:r>
                  <a:rPr lang="en-US">
                    <a:noFill/>
                  </a:rPr>
                  <a:t> </a:t>
                </a:r>
              </a:p>
            </p:txBody>
          </p:sp>
        </mc:Fallback>
      </mc:AlternateContent>
      <p:sp>
        <p:nvSpPr>
          <p:cNvPr id="15" name="Oval 14">
            <a:extLst>
              <a:ext uri="{FF2B5EF4-FFF2-40B4-BE49-F238E27FC236}">
                <a16:creationId xmlns:a16="http://schemas.microsoft.com/office/drawing/2014/main" id="{02568995-4405-1C42-851F-EE61A0C3A503}"/>
              </a:ext>
            </a:extLst>
          </p:cNvPr>
          <p:cNvSpPr/>
          <p:nvPr/>
        </p:nvSpPr>
        <p:spPr>
          <a:xfrm flipH="1">
            <a:off x="3320566" y="357663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6" name="Straight Arrow Connector 15">
            <a:extLst>
              <a:ext uri="{FF2B5EF4-FFF2-40B4-BE49-F238E27FC236}">
                <a16:creationId xmlns:a16="http://schemas.microsoft.com/office/drawing/2014/main" id="{BB17D24A-5D5A-494F-9ED1-BA727E6A9230}"/>
              </a:ext>
            </a:extLst>
          </p:cNvPr>
          <p:cNvCxnSpPr>
            <a:cxnSpLocks/>
            <a:stCxn id="15" idx="1"/>
            <a:endCxn id="14" idx="4"/>
          </p:cNvCxnSpPr>
          <p:nvPr/>
        </p:nvCxnSpPr>
        <p:spPr>
          <a:xfrm flipV="1">
            <a:off x="3568556" y="328122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2539D69-DC67-F04A-857E-92855836C4E5}"/>
              </a:ext>
            </a:extLst>
          </p:cNvPr>
          <p:cNvCxnSpPr>
            <a:cxnSpLocks/>
            <a:endCxn id="14" idx="4"/>
          </p:cNvCxnSpPr>
          <p:nvPr/>
        </p:nvCxnSpPr>
        <p:spPr>
          <a:xfrm flipH="1" flipV="1">
            <a:off x="4503396" y="3281223"/>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C6456E3C-BAE7-AC42-90A7-7C3B1EE39161}"/>
              </a:ext>
            </a:extLst>
          </p:cNvPr>
          <p:cNvSpPr/>
          <p:nvPr/>
        </p:nvSpPr>
        <p:spPr>
          <a:xfrm flipH="1">
            <a:off x="6362786" y="358034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19" name="Straight Arrow Connector 18">
            <a:extLst>
              <a:ext uri="{FF2B5EF4-FFF2-40B4-BE49-F238E27FC236}">
                <a16:creationId xmlns:a16="http://schemas.microsoft.com/office/drawing/2014/main" id="{C9DFCC64-FFFD-454D-9666-9AB84B92ABF3}"/>
              </a:ext>
            </a:extLst>
          </p:cNvPr>
          <p:cNvCxnSpPr>
            <a:cxnSpLocks/>
            <a:stCxn id="21" idx="1"/>
            <a:endCxn id="14" idx="5"/>
          </p:cNvCxnSpPr>
          <p:nvPr/>
        </p:nvCxnSpPr>
        <p:spPr>
          <a:xfrm flipV="1">
            <a:off x="3029237" y="3240616"/>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5DC1500-4BFC-AB4B-81B8-B0283AA11502}"/>
              </a:ext>
            </a:extLst>
          </p:cNvPr>
          <p:cNvCxnSpPr>
            <a:cxnSpLocks/>
            <a:stCxn id="22" idx="1"/>
            <a:endCxn id="14" idx="5"/>
          </p:cNvCxnSpPr>
          <p:nvPr/>
        </p:nvCxnSpPr>
        <p:spPr>
          <a:xfrm flipV="1">
            <a:off x="2452041" y="3240616"/>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6BF0DEB8-2338-1E4E-BBE8-E4C503A8441B}"/>
              </a:ext>
            </a:extLst>
          </p:cNvPr>
          <p:cNvSpPr/>
          <p:nvPr/>
        </p:nvSpPr>
        <p:spPr>
          <a:xfrm flipH="1">
            <a:off x="2781246" y="357663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22" name="Oval 21">
            <a:extLst>
              <a:ext uri="{FF2B5EF4-FFF2-40B4-BE49-F238E27FC236}">
                <a16:creationId xmlns:a16="http://schemas.microsoft.com/office/drawing/2014/main" id="{8C62513B-E991-B940-BFA4-A10AEEDACEF2}"/>
              </a:ext>
            </a:extLst>
          </p:cNvPr>
          <p:cNvSpPr/>
          <p:nvPr/>
        </p:nvSpPr>
        <p:spPr>
          <a:xfrm flipH="1">
            <a:off x="2204050" y="357663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23" name="Oval 22">
            <a:extLst>
              <a:ext uri="{FF2B5EF4-FFF2-40B4-BE49-F238E27FC236}">
                <a16:creationId xmlns:a16="http://schemas.microsoft.com/office/drawing/2014/main" id="{2D793CB6-E3F3-7047-9856-392464E926CA}"/>
              </a:ext>
            </a:extLst>
          </p:cNvPr>
          <p:cNvSpPr/>
          <p:nvPr/>
        </p:nvSpPr>
        <p:spPr>
          <a:xfrm flipH="1">
            <a:off x="5138950" y="358187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24" name="Oval 23">
            <a:extLst>
              <a:ext uri="{FF2B5EF4-FFF2-40B4-BE49-F238E27FC236}">
                <a16:creationId xmlns:a16="http://schemas.microsoft.com/office/drawing/2014/main" id="{DE6AC8E2-EC1D-E94A-A3A5-93A19F3E3844}"/>
              </a:ext>
            </a:extLst>
          </p:cNvPr>
          <p:cNvSpPr/>
          <p:nvPr/>
        </p:nvSpPr>
        <p:spPr>
          <a:xfrm flipH="1">
            <a:off x="5760068" y="358019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B</a:t>
            </a:r>
          </a:p>
        </p:txBody>
      </p:sp>
      <p:cxnSp>
        <p:nvCxnSpPr>
          <p:cNvPr id="25" name="Straight Arrow Connector 24">
            <a:extLst>
              <a:ext uri="{FF2B5EF4-FFF2-40B4-BE49-F238E27FC236}">
                <a16:creationId xmlns:a16="http://schemas.microsoft.com/office/drawing/2014/main" id="{1904BA74-A47B-8E45-809D-4793497995C4}"/>
              </a:ext>
            </a:extLst>
          </p:cNvPr>
          <p:cNvCxnSpPr>
            <a:cxnSpLocks/>
            <a:stCxn id="24" idx="0"/>
            <a:endCxn id="14" idx="4"/>
          </p:cNvCxnSpPr>
          <p:nvPr/>
        </p:nvCxnSpPr>
        <p:spPr>
          <a:xfrm flipH="1" flipV="1">
            <a:off x="4503397" y="3281223"/>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Curved 24">
            <a:extLst>
              <a:ext uri="{FF2B5EF4-FFF2-40B4-BE49-F238E27FC236}">
                <a16:creationId xmlns:a16="http://schemas.microsoft.com/office/drawing/2014/main" id="{5A9DBB13-C321-434F-9912-E2F9C5CA2C41}"/>
              </a:ext>
            </a:extLst>
          </p:cNvPr>
          <p:cNvCxnSpPr>
            <a:cxnSpLocks/>
          </p:cNvCxnSpPr>
          <p:nvPr/>
        </p:nvCxnSpPr>
        <p:spPr>
          <a:xfrm rot="10800000" flipH="1">
            <a:off x="4370077" y="315957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A6D0DA69-20C0-4C4D-BCD1-75CD3960216C}"/>
              </a:ext>
            </a:extLst>
          </p:cNvPr>
          <p:cNvSpPr/>
          <p:nvPr/>
        </p:nvSpPr>
        <p:spPr>
          <a:xfrm flipH="1">
            <a:off x="6998337" y="357264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D</a:t>
            </a:r>
          </a:p>
        </p:txBody>
      </p:sp>
      <p:cxnSp>
        <p:nvCxnSpPr>
          <p:cNvPr id="28" name="Straight Arrow Connector 27">
            <a:extLst>
              <a:ext uri="{FF2B5EF4-FFF2-40B4-BE49-F238E27FC236}">
                <a16:creationId xmlns:a16="http://schemas.microsoft.com/office/drawing/2014/main" id="{56216457-8136-E544-A657-F7D0D3261055}"/>
              </a:ext>
            </a:extLst>
          </p:cNvPr>
          <p:cNvCxnSpPr>
            <a:cxnSpLocks/>
            <a:stCxn id="27" idx="0"/>
            <a:endCxn id="14" idx="3"/>
          </p:cNvCxnSpPr>
          <p:nvPr/>
        </p:nvCxnSpPr>
        <p:spPr>
          <a:xfrm flipH="1" flipV="1">
            <a:off x="4606118" y="3240615"/>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E1007DBC-323B-0CB1-9DE2-F753EF4ADE18}"/>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FF986906-06DC-807A-0A7A-8A14A3BAC6E4}"/>
              </a:ext>
            </a:extLst>
          </p:cNvPr>
          <p:cNvSpPr>
            <a:spLocks noGrp="1"/>
          </p:cNvSpPr>
          <p:nvPr>
            <p:ph type="sldNum" sz="quarter" idx="11"/>
          </p:nvPr>
        </p:nvSpPr>
        <p:spPr/>
        <p:txBody>
          <a:bodyPr/>
          <a:lstStyle/>
          <a:p>
            <a:fld id="{009375D7-070A-4959-9224-FB5E66F2B1B3}" type="slidenum">
              <a:rPr lang="en-AU" smtClean="0"/>
              <a:pPr/>
              <a:t>88</a:t>
            </a:fld>
            <a:endParaRPr lang="en-AU" dirty="0"/>
          </a:p>
        </p:txBody>
      </p:sp>
    </p:spTree>
    <p:extLst>
      <p:ext uri="{BB962C8B-B14F-4D97-AF65-F5344CB8AC3E}">
        <p14:creationId xmlns:p14="http://schemas.microsoft.com/office/powerpoint/2010/main" val="2388843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3788" y="4031938"/>
            <a:ext cx="2625790" cy="245172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Both {D, F} are in the same set</a:t>
            </a:r>
          </a:p>
        </p:txBody>
      </p:sp>
      <p:sp>
        <p:nvSpPr>
          <p:cNvPr id="10" name="TextBox 9"/>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8579579"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52489" y="2132856"/>
            <a:ext cx="3422732"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cxnSp>
        <p:nvCxnSpPr>
          <p:cNvPr id="8" name="Straight Arrow Connector 7">
            <a:extLst>
              <a:ext uri="{FF2B5EF4-FFF2-40B4-BE49-F238E27FC236}">
                <a16:creationId xmlns:a16="http://schemas.microsoft.com/office/drawing/2014/main" id="{FF38A921-D7FC-104D-B5CC-8DD06059C203}"/>
              </a:ext>
            </a:extLst>
          </p:cNvPr>
          <p:cNvCxnSpPr>
            <a:cxnSpLocks/>
            <a:stCxn id="19" idx="0"/>
            <a:endCxn id="15" idx="3"/>
          </p:cNvCxnSpPr>
          <p:nvPr/>
        </p:nvCxnSpPr>
        <p:spPr>
          <a:xfrm flipH="1" flipV="1">
            <a:off x="4682436" y="3292476"/>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DA7F646-DD8A-1247-820E-3F1268BB7B67}"/>
              </a:ext>
            </a:extLst>
          </p:cNvPr>
          <p:cNvCxnSpPr>
            <a:cxnSpLocks/>
          </p:cNvCxnSpPr>
          <p:nvPr/>
        </p:nvCxnSpPr>
        <p:spPr>
          <a:xfrm flipV="1">
            <a:off x="4579715" y="334499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C6EC6447-B604-8149-89D7-CB1765AC0EC6}"/>
              </a:ext>
            </a:extLst>
          </p:cNvPr>
          <p:cNvSpPr/>
          <p:nvPr/>
        </p:nvSpPr>
        <p:spPr>
          <a:xfrm flipH="1">
            <a:off x="4434446" y="364701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3" name="Oval 12">
            <a:extLst>
              <a:ext uri="{FF2B5EF4-FFF2-40B4-BE49-F238E27FC236}">
                <a16:creationId xmlns:a16="http://schemas.microsoft.com/office/drawing/2014/main" id="{625B865B-52F8-B94F-8D4E-F745C105CEB8}"/>
              </a:ext>
            </a:extLst>
          </p:cNvPr>
          <p:cNvSpPr/>
          <p:nvPr/>
        </p:nvSpPr>
        <p:spPr>
          <a:xfrm flipH="1">
            <a:off x="3909833" y="3639663"/>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4" name="Straight Arrow Connector 13">
            <a:extLst>
              <a:ext uri="{FF2B5EF4-FFF2-40B4-BE49-F238E27FC236}">
                <a16:creationId xmlns:a16="http://schemas.microsoft.com/office/drawing/2014/main" id="{14D456D9-2A22-1849-A97A-B39D61B46D68}"/>
              </a:ext>
            </a:extLst>
          </p:cNvPr>
          <p:cNvCxnSpPr>
            <a:cxnSpLocks/>
            <a:stCxn id="13" idx="1"/>
          </p:cNvCxnSpPr>
          <p:nvPr/>
        </p:nvCxnSpPr>
        <p:spPr>
          <a:xfrm flipV="1">
            <a:off x="4157823" y="334498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F39C467-1E64-DA42-8ED8-5CE66A565D87}"/>
                  </a:ext>
                </a:extLst>
              </p:cNvPr>
              <p:cNvSpPr/>
              <p:nvPr/>
            </p:nvSpPr>
            <p:spPr>
              <a:xfrm flipH="1">
                <a:off x="4434446" y="305580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5" name="Oval 14">
                <a:extLst>
                  <a:ext uri="{FF2B5EF4-FFF2-40B4-BE49-F238E27FC236}">
                    <a16:creationId xmlns:a16="http://schemas.microsoft.com/office/drawing/2014/main" id="{AF39C467-1E64-DA42-8ED8-5CE66A565D87}"/>
                  </a:ext>
                </a:extLst>
              </p:cNvPr>
              <p:cNvSpPr>
                <a:spLocks noRot="1" noChangeAspect="1" noMove="1" noResize="1" noEditPoints="1" noAdjustHandles="1" noChangeArrowheads="1" noChangeShapeType="1" noTextEdit="1"/>
              </p:cNvSpPr>
              <p:nvPr/>
            </p:nvSpPr>
            <p:spPr>
              <a:xfrm flipH="1">
                <a:off x="4434446" y="3055802"/>
                <a:ext cx="290538" cy="277280"/>
              </a:xfrm>
              <a:prstGeom prst="ellipse">
                <a:avLst/>
              </a:prstGeom>
              <a:blipFill>
                <a:blip r:embed="rId4"/>
                <a:stretch>
                  <a:fillRect l="-19608" b="-10204"/>
                </a:stretch>
              </a:blipFill>
              <a:ln w="19050" cap="flat">
                <a:solidFill>
                  <a:schemeClr val="tx1"/>
                </a:solidFill>
                <a:prstDash val="solid"/>
                <a:miter/>
              </a:ln>
            </p:spPr>
            <p:txBody>
              <a:bodyPr/>
              <a:lstStyle/>
              <a:p>
                <a:r>
                  <a:rPr lang="en-US">
                    <a:noFill/>
                  </a:rPr>
                  <a:t> </a:t>
                </a:r>
              </a:p>
            </p:txBody>
          </p:sp>
        </mc:Fallback>
      </mc:AlternateContent>
      <p:sp>
        <p:nvSpPr>
          <p:cNvPr id="16" name="Oval 15">
            <a:extLst>
              <a:ext uri="{FF2B5EF4-FFF2-40B4-BE49-F238E27FC236}">
                <a16:creationId xmlns:a16="http://schemas.microsoft.com/office/drawing/2014/main" id="{A43862A0-8C21-B14F-BC8D-E41FB89A523E}"/>
              </a:ext>
            </a:extLst>
          </p:cNvPr>
          <p:cNvSpPr/>
          <p:nvPr/>
        </p:nvSpPr>
        <p:spPr>
          <a:xfrm flipH="1">
            <a:off x="3396885" y="362849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F</a:t>
            </a:r>
          </a:p>
        </p:txBody>
      </p:sp>
      <p:cxnSp>
        <p:nvCxnSpPr>
          <p:cNvPr id="17" name="Straight Arrow Connector 16">
            <a:extLst>
              <a:ext uri="{FF2B5EF4-FFF2-40B4-BE49-F238E27FC236}">
                <a16:creationId xmlns:a16="http://schemas.microsoft.com/office/drawing/2014/main" id="{0A7A3DFE-90D8-AA40-AB29-176BB70EE0C7}"/>
              </a:ext>
            </a:extLst>
          </p:cNvPr>
          <p:cNvCxnSpPr>
            <a:cxnSpLocks/>
            <a:stCxn id="16" idx="1"/>
            <a:endCxn id="15" idx="4"/>
          </p:cNvCxnSpPr>
          <p:nvPr/>
        </p:nvCxnSpPr>
        <p:spPr>
          <a:xfrm flipV="1">
            <a:off x="3644875" y="333308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4427D90-D135-6442-AE2E-532186230443}"/>
              </a:ext>
            </a:extLst>
          </p:cNvPr>
          <p:cNvCxnSpPr>
            <a:cxnSpLocks/>
            <a:endCxn id="15" idx="4"/>
          </p:cNvCxnSpPr>
          <p:nvPr/>
        </p:nvCxnSpPr>
        <p:spPr>
          <a:xfrm flipH="1" flipV="1">
            <a:off x="4579715" y="3333083"/>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BC61B1CD-9DDB-7F41-82F0-884B192B0EAD}"/>
              </a:ext>
            </a:extLst>
          </p:cNvPr>
          <p:cNvSpPr/>
          <p:nvPr/>
        </p:nvSpPr>
        <p:spPr>
          <a:xfrm flipH="1">
            <a:off x="6439105" y="363220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20" name="Straight Arrow Connector 19">
            <a:extLst>
              <a:ext uri="{FF2B5EF4-FFF2-40B4-BE49-F238E27FC236}">
                <a16:creationId xmlns:a16="http://schemas.microsoft.com/office/drawing/2014/main" id="{E6A2D6DA-730C-CE47-8199-5F38653617B0}"/>
              </a:ext>
            </a:extLst>
          </p:cNvPr>
          <p:cNvCxnSpPr>
            <a:cxnSpLocks/>
            <a:stCxn id="22" idx="1"/>
            <a:endCxn id="15" idx="5"/>
          </p:cNvCxnSpPr>
          <p:nvPr/>
        </p:nvCxnSpPr>
        <p:spPr>
          <a:xfrm flipV="1">
            <a:off x="3105556" y="3292476"/>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A413988-0743-3945-B306-C07DA5D2D106}"/>
              </a:ext>
            </a:extLst>
          </p:cNvPr>
          <p:cNvCxnSpPr>
            <a:cxnSpLocks/>
            <a:stCxn id="23" idx="1"/>
            <a:endCxn id="15" idx="5"/>
          </p:cNvCxnSpPr>
          <p:nvPr/>
        </p:nvCxnSpPr>
        <p:spPr>
          <a:xfrm flipV="1">
            <a:off x="2528360" y="3292476"/>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FE5021BD-6287-1B49-B587-807701BC82CF}"/>
              </a:ext>
            </a:extLst>
          </p:cNvPr>
          <p:cNvSpPr/>
          <p:nvPr/>
        </p:nvSpPr>
        <p:spPr>
          <a:xfrm flipH="1">
            <a:off x="2857565" y="362849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23" name="Oval 22">
            <a:extLst>
              <a:ext uri="{FF2B5EF4-FFF2-40B4-BE49-F238E27FC236}">
                <a16:creationId xmlns:a16="http://schemas.microsoft.com/office/drawing/2014/main" id="{1F16CD3A-5997-7D48-AF49-061A5ED9CFBD}"/>
              </a:ext>
            </a:extLst>
          </p:cNvPr>
          <p:cNvSpPr/>
          <p:nvPr/>
        </p:nvSpPr>
        <p:spPr>
          <a:xfrm flipH="1">
            <a:off x="2280369" y="3628490"/>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24" name="Oval 23">
            <a:extLst>
              <a:ext uri="{FF2B5EF4-FFF2-40B4-BE49-F238E27FC236}">
                <a16:creationId xmlns:a16="http://schemas.microsoft.com/office/drawing/2014/main" id="{A2ED2ED2-396C-3941-8221-62F5CA482478}"/>
              </a:ext>
            </a:extLst>
          </p:cNvPr>
          <p:cNvSpPr/>
          <p:nvPr/>
        </p:nvSpPr>
        <p:spPr>
          <a:xfrm flipH="1">
            <a:off x="5215269" y="363373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25" name="Oval 24">
            <a:extLst>
              <a:ext uri="{FF2B5EF4-FFF2-40B4-BE49-F238E27FC236}">
                <a16:creationId xmlns:a16="http://schemas.microsoft.com/office/drawing/2014/main" id="{BFB5453F-D04A-E841-9BE7-BCEA2510853C}"/>
              </a:ext>
            </a:extLst>
          </p:cNvPr>
          <p:cNvSpPr/>
          <p:nvPr/>
        </p:nvSpPr>
        <p:spPr>
          <a:xfrm flipH="1">
            <a:off x="5836387" y="363205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26" name="Straight Arrow Connector 25">
            <a:extLst>
              <a:ext uri="{FF2B5EF4-FFF2-40B4-BE49-F238E27FC236}">
                <a16:creationId xmlns:a16="http://schemas.microsoft.com/office/drawing/2014/main" id="{A9185F2C-00A4-7E4E-9CAB-86099D425B58}"/>
              </a:ext>
            </a:extLst>
          </p:cNvPr>
          <p:cNvCxnSpPr>
            <a:cxnSpLocks/>
            <a:stCxn id="25" idx="0"/>
            <a:endCxn id="15" idx="4"/>
          </p:cNvCxnSpPr>
          <p:nvPr/>
        </p:nvCxnSpPr>
        <p:spPr>
          <a:xfrm flipH="1" flipV="1">
            <a:off x="4579716" y="3333083"/>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4">
            <a:extLst>
              <a:ext uri="{FF2B5EF4-FFF2-40B4-BE49-F238E27FC236}">
                <a16:creationId xmlns:a16="http://schemas.microsoft.com/office/drawing/2014/main" id="{8284DE08-2A52-1242-AEEF-79D5D8CEE2CF}"/>
              </a:ext>
            </a:extLst>
          </p:cNvPr>
          <p:cNvCxnSpPr>
            <a:cxnSpLocks/>
          </p:cNvCxnSpPr>
          <p:nvPr/>
        </p:nvCxnSpPr>
        <p:spPr>
          <a:xfrm rot="10800000" flipH="1">
            <a:off x="4446396" y="321143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99D3D08E-03E7-BE41-AE1B-22E8DFE7CFA6}"/>
              </a:ext>
            </a:extLst>
          </p:cNvPr>
          <p:cNvSpPr/>
          <p:nvPr/>
        </p:nvSpPr>
        <p:spPr>
          <a:xfrm flipH="1">
            <a:off x="7074656" y="362450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D</a:t>
            </a:r>
          </a:p>
        </p:txBody>
      </p:sp>
      <p:cxnSp>
        <p:nvCxnSpPr>
          <p:cNvPr id="29" name="Straight Arrow Connector 28">
            <a:extLst>
              <a:ext uri="{FF2B5EF4-FFF2-40B4-BE49-F238E27FC236}">
                <a16:creationId xmlns:a16="http://schemas.microsoft.com/office/drawing/2014/main" id="{785E0D54-07C4-194E-90E1-F794F62E0C0A}"/>
              </a:ext>
            </a:extLst>
          </p:cNvPr>
          <p:cNvCxnSpPr>
            <a:cxnSpLocks/>
            <a:stCxn id="28" idx="0"/>
            <a:endCxn id="15" idx="3"/>
          </p:cNvCxnSpPr>
          <p:nvPr/>
        </p:nvCxnSpPr>
        <p:spPr>
          <a:xfrm flipH="1" flipV="1">
            <a:off x="4682437" y="3292475"/>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2E8F3428-C484-479D-04BA-0A72EFEC4171}"/>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33217BB-1507-11B7-C47B-1276FBB4046E}"/>
              </a:ext>
            </a:extLst>
          </p:cNvPr>
          <p:cNvSpPr>
            <a:spLocks noGrp="1"/>
          </p:cNvSpPr>
          <p:nvPr>
            <p:ph type="sldNum" sz="quarter" idx="11"/>
          </p:nvPr>
        </p:nvSpPr>
        <p:spPr/>
        <p:txBody>
          <a:bodyPr/>
          <a:lstStyle/>
          <a:p>
            <a:fld id="{009375D7-070A-4959-9224-FB5E66F2B1B3}" type="slidenum">
              <a:rPr lang="en-AU" smtClean="0"/>
              <a:pPr/>
              <a:t>89</a:t>
            </a:fld>
            <a:endParaRPr lang="en-AU" dirty="0"/>
          </a:p>
        </p:txBody>
      </p:sp>
    </p:spTree>
    <p:extLst>
      <p:ext uri="{BB962C8B-B14F-4D97-AF65-F5344CB8AC3E}">
        <p14:creationId xmlns:p14="http://schemas.microsoft.com/office/powerpoint/2010/main" val="294709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357188" indent="-357188">
              <a:buNone/>
            </a:pPr>
            <a:r>
              <a:rPr lang="en-CA" dirty="0"/>
              <a:t>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457200" lvl="1" indent="0">
              <a:buNone/>
            </a:pPr>
            <a:endParaRPr lang="en-CA" dirty="0"/>
          </a:p>
          <a:p>
            <a:pPr marL="457200" lvl="1" indent="0">
              <a:buNone/>
            </a:pPr>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300" y="2723502"/>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80794" y="2723502"/>
            <a:ext cx="3788395" cy="26705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31C6BD4-7B9D-8462-E853-3BAF8743AD03}"/>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E4ED2316-8CF5-9D8B-A59D-AA710184697C}"/>
              </a:ext>
            </a:extLst>
          </p:cNvPr>
          <p:cNvSpPr>
            <a:spLocks noGrp="1"/>
          </p:cNvSpPr>
          <p:nvPr>
            <p:ph type="sldNum" sz="quarter" idx="11"/>
          </p:nvPr>
        </p:nvSpPr>
        <p:spPr/>
        <p:txBody>
          <a:bodyPr/>
          <a:lstStyle/>
          <a:p>
            <a:fld id="{009375D7-070A-4959-9224-FB5E66F2B1B3}" type="slidenum">
              <a:rPr lang="en-AU" smtClean="0"/>
              <a:pPr/>
              <a:t>9</a:t>
            </a:fld>
            <a:endParaRPr lang="en-AU" dirty="0"/>
          </a:p>
        </p:txBody>
      </p:sp>
    </p:spTree>
    <p:extLst>
      <p:ext uri="{BB962C8B-B14F-4D97-AF65-F5344CB8AC3E}">
        <p14:creationId xmlns:p14="http://schemas.microsoft.com/office/powerpoint/2010/main" val="4262707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0833" y="1204451"/>
            <a:ext cx="2149477" cy="2006987"/>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7171" name="Rectangle 3"/>
          <p:cNvSpPr>
            <a:spLocks noGrp="1" noChangeArrowheads="1"/>
          </p:cNvSpPr>
          <p:nvPr>
            <p:ph idx="1"/>
          </p:nvPr>
        </p:nvSpPr>
        <p:spPr/>
        <p:txBody>
          <a:bodyPr>
            <a:normAutofit/>
          </a:bodyPr>
          <a:lstStyle/>
          <a:p>
            <a:pPr>
              <a:buNone/>
            </a:pPr>
            <a:r>
              <a:rPr lang="en-US" altLang="en-US" sz="2400" dirty="0">
                <a:latin typeface="Arial" charset="0"/>
                <a:cs typeface="Arial" charset="0"/>
              </a:rPr>
              <a:t>Until adding {J,K}</a:t>
            </a:r>
          </a:p>
        </p:txBody>
      </p:sp>
      <p:sp>
        <p:nvSpPr>
          <p:cNvPr id="10" name="TextBox 9"/>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rgbClr val="FF0000"/>
                </a:solidFill>
              </a:rPr>
              <a:t>{D, F}</a:t>
            </a:r>
          </a:p>
          <a:p>
            <a:pPr algn="ctr"/>
            <a:r>
              <a:rPr lang="en-CA" dirty="0">
                <a:solidFill>
                  <a:srgbClr val="FF0000"/>
                </a:solidFill>
              </a:rPr>
              <a:t>{E, G}</a:t>
            </a:r>
          </a:p>
          <a:p>
            <a:pPr algn="ctr"/>
            <a:r>
              <a:rPr lang="en-CA" dirty="0">
                <a:solidFill>
                  <a:srgbClr val="FF0000"/>
                </a:solidFill>
              </a:rPr>
              <a:t>{K, L}</a:t>
            </a:r>
          </a:p>
          <a:p>
            <a:pPr algn="ctr"/>
            <a:r>
              <a:rPr lang="en-CA" dirty="0">
                <a:solidFill>
                  <a:srgbClr val="FF0000"/>
                </a:solidFill>
              </a:rPr>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8722102" y="525499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31035" y="2132856"/>
            <a:ext cx="3265638"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J, K, L}</a:t>
            </a:r>
          </a:p>
        </p:txBody>
      </p:sp>
      <p:grpSp>
        <p:nvGrpSpPr>
          <p:cNvPr id="4" name="Group 3">
            <a:extLst>
              <a:ext uri="{FF2B5EF4-FFF2-40B4-BE49-F238E27FC236}">
                <a16:creationId xmlns:a16="http://schemas.microsoft.com/office/drawing/2014/main" id="{BED0A278-29D6-49D1-8B5E-0C2920B986E3}"/>
              </a:ext>
            </a:extLst>
          </p:cNvPr>
          <p:cNvGrpSpPr/>
          <p:nvPr/>
        </p:nvGrpSpPr>
        <p:grpSpPr>
          <a:xfrm>
            <a:off x="2280370" y="3055802"/>
            <a:ext cx="5118315" cy="885112"/>
            <a:chOff x="756369" y="3055802"/>
            <a:chExt cx="5118315" cy="885112"/>
          </a:xfrm>
        </p:grpSpPr>
        <p:cxnSp>
          <p:nvCxnSpPr>
            <p:cNvPr id="8" name="Straight Arrow Connector 7">
              <a:extLst>
                <a:ext uri="{FF2B5EF4-FFF2-40B4-BE49-F238E27FC236}">
                  <a16:creationId xmlns:a16="http://schemas.microsoft.com/office/drawing/2014/main" id="{FF38A921-D7FC-104D-B5CC-8DD06059C203}"/>
                </a:ext>
              </a:extLst>
            </p:cNvPr>
            <p:cNvCxnSpPr>
              <a:cxnSpLocks/>
              <a:stCxn id="19" idx="0"/>
              <a:endCxn id="15" idx="3"/>
            </p:cNvCxnSpPr>
            <p:nvPr/>
          </p:nvCxnSpPr>
          <p:spPr>
            <a:xfrm flipH="1" flipV="1">
              <a:off x="3158436" y="3292475"/>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DA7F646-DD8A-1247-820E-3F1268BB7B67}"/>
                </a:ext>
              </a:extLst>
            </p:cNvPr>
            <p:cNvCxnSpPr>
              <a:cxnSpLocks/>
            </p:cNvCxnSpPr>
            <p:nvPr/>
          </p:nvCxnSpPr>
          <p:spPr>
            <a:xfrm flipV="1">
              <a:off x="3055715" y="334499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C6EC6447-B604-8149-89D7-CB1765AC0EC6}"/>
                </a:ext>
              </a:extLst>
            </p:cNvPr>
            <p:cNvSpPr/>
            <p:nvPr/>
          </p:nvSpPr>
          <p:spPr>
            <a:xfrm flipH="1">
              <a:off x="2910446" y="364700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13" name="Oval 12">
              <a:extLst>
                <a:ext uri="{FF2B5EF4-FFF2-40B4-BE49-F238E27FC236}">
                  <a16:creationId xmlns:a16="http://schemas.microsoft.com/office/drawing/2014/main" id="{625B865B-52F8-B94F-8D4E-F745C105CEB8}"/>
                </a:ext>
              </a:extLst>
            </p:cNvPr>
            <p:cNvSpPr/>
            <p:nvPr/>
          </p:nvSpPr>
          <p:spPr>
            <a:xfrm flipH="1">
              <a:off x="2385833" y="36396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14" name="Straight Arrow Connector 13">
              <a:extLst>
                <a:ext uri="{FF2B5EF4-FFF2-40B4-BE49-F238E27FC236}">
                  <a16:creationId xmlns:a16="http://schemas.microsoft.com/office/drawing/2014/main" id="{14D456D9-2A22-1849-A97A-B39D61B46D68}"/>
                </a:ext>
              </a:extLst>
            </p:cNvPr>
            <p:cNvCxnSpPr>
              <a:cxnSpLocks/>
              <a:stCxn id="13" idx="1"/>
            </p:cNvCxnSpPr>
            <p:nvPr/>
          </p:nvCxnSpPr>
          <p:spPr>
            <a:xfrm flipV="1">
              <a:off x="2633823" y="334498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F39C467-1E64-DA42-8ED8-5CE66A565D87}"/>
                    </a:ext>
                  </a:extLst>
                </p:cNvPr>
                <p:cNvSpPr/>
                <p:nvPr/>
              </p:nvSpPr>
              <p:spPr>
                <a:xfrm flipH="1">
                  <a:off x="2910446" y="305580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15" name="Oval 14">
                  <a:extLst>
                    <a:ext uri="{FF2B5EF4-FFF2-40B4-BE49-F238E27FC236}">
                      <a16:creationId xmlns:a16="http://schemas.microsoft.com/office/drawing/2014/main" id="{AF39C467-1E64-DA42-8ED8-5CE66A565D87}"/>
                    </a:ext>
                  </a:extLst>
                </p:cNvPr>
                <p:cNvSpPr>
                  <a:spLocks noRot="1" noChangeAspect="1" noMove="1" noResize="1" noEditPoints="1" noAdjustHandles="1" noChangeArrowheads="1" noChangeShapeType="1" noTextEdit="1"/>
                </p:cNvSpPr>
                <p:nvPr/>
              </p:nvSpPr>
              <p:spPr>
                <a:xfrm flipH="1">
                  <a:off x="2910446" y="3055802"/>
                  <a:ext cx="290538" cy="277280"/>
                </a:xfrm>
                <a:prstGeom prst="ellipse">
                  <a:avLst/>
                </a:prstGeom>
                <a:blipFill>
                  <a:blip r:embed="rId4"/>
                  <a:stretch>
                    <a:fillRect l="-19608" b="-8163"/>
                  </a:stretch>
                </a:blipFill>
                <a:ln w="19050" cap="flat">
                  <a:solidFill>
                    <a:schemeClr val="tx1"/>
                  </a:solidFill>
                  <a:prstDash val="solid"/>
                  <a:miter/>
                </a:ln>
              </p:spPr>
              <p:txBody>
                <a:bodyPr/>
                <a:lstStyle/>
                <a:p>
                  <a:r>
                    <a:rPr lang="en-AU">
                      <a:noFill/>
                    </a:rPr>
                    <a:t> </a:t>
                  </a:r>
                </a:p>
              </p:txBody>
            </p:sp>
          </mc:Fallback>
        </mc:AlternateContent>
        <p:sp>
          <p:nvSpPr>
            <p:cNvPr id="16" name="Oval 15">
              <a:extLst>
                <a:ext uri="{FF2B5EF4-FFF2-40B4-BE49-F238E27FC236}">
                  <a16:creationId xmlns:a16="http://schemas.microsoft.com/office/drawing/2014/main" id="{A43862A0-8C21-B14F-BC8D-E41FB89A523E}"/>
                </a:ext>
              </a:extLst>
            </p:cNvPr>
            <p:cNvSpPr/>
            <p:nvPr/>
          </p:nvSpPr>
          <p:spPr>
            <a:xfrm flipH="1">
              <a:off x="187288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17" name="Straight Arrow Connector 16">
              <a:extLst>
                <a:ext uri="{FF2B5EF4-FFF2-40B4-BE49-F238E27FC236}">
                  <a16:creationId xmlns:a16="http://schemas.microsoft.com/office/drawing/2014/main" id="{0A7A3DFE-90D8-AA40-AB29-176BB70EE0C7}"/>
                </a:ext>
              </a:extLst>
            </p:cNvPr>
            <p:cNvCxnSpPr>
              <a:cxnSpLocks/>
              <a:stCxn id="16" idx="1"/>
              <a:endCxn id="15" idx="4"/>
            </p:cNvCxnSpPr>
            <p:nvPr/>
          </p:nvCxnSpPr>
          <p:spPr>
            <a:xfrm flipV="1">
              <a:off x="2120875" y="333308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4427D90-D135-6442-AE2E-532186230443}"/>
                </a:ext>
              </a:extLst>
            </p:cNvPr>
            <p:cNvCxnSpPr>
              <a:cxnSpLocks/>
              <a:endCxn id="15" idx="4"/>
            </p:cNvCxnSpPr>
            <p:nvPr/>
          </p:nvCxnSpPr>
          <p:spPr>
            <a:xfrm flipH="1" flipV="1">
              <a:off x="3055715" y="3333082"/>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BC61B1CD-9DDB-7F41-82F0-884B192B0EAD}"/>
                </a:ext>
              </a:extLst>
            </p:cNvPr>
            <p:cNvSpPr/>
            <p:nvPr/>
          </p:nvSpPr>
          <p:spPr>
            <a:xfrm flipH="1">
              <a:off x="4915104" y="363220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20" name="Straight Arrow Connector 19">
              <a:extLst>
                <a:ext uri="{FF2B5EF4-FFF2-40B4-BE49-F238E27FC236}">
                  <a16:creationId xmlns:a16="http://schemas.microsoft.com/office/drawing/2014/main" id="{E6A2D6DA-730C-CE47-8199-5F38653617B0}"/>
                </a:ext>
              </a:extLst>
            </p:cNvPr>
            <p:cNvCxnSpPr>
              <a:cxnSpLocks/>
              <a:stCxn id="22" idx="1"/>
              <a:endCxn id="15" idx="5"/>
            </p:cNvCxnSpPr>
            <p:nvPr/>
          </p:nvCxnSpPr>
          <p:spPr>
            <a:xfrm flipV="1">
              <a:off x="1581555" y="3292475"/>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A413988-0743-3945-B306-C07DA5D2D106}"/>
                </a:ext>
              </a:extLst>
            </p:cNvPr>
            <p:cNvCxnSpPr>
              <a:cxnSpLocks/>
              <a:stCxn id="23" idx="1"/>
              <a:endCxn id="15" idx="5"/>
            </p:cNvCxnSpPr>
            <p:nvPr/>
          </p:nvCxnSpPr>
          <p:spPr>
            <a:xfrm flipV="1">
              <a:off x="1004359" y="3292475"/>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FE5021BD-6287-1B49-B587-807701BC82CF}"/>
                </a:ext>
              </a:extLst>
            </p:cNvPr>
            <p:cNvSpPr/>
            <p:nvPr/>
          </p:nvSpPr>
          <p:spPr>
            <a:xfrm flipH="1">
              <a:off x="133356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K</a:t>
              </a:r>
            </a:p>
          </p:txBody>
        </p:sp>
        <p:sp>
          <p:nvSpPr>
            <p:cNvPr id="23" name="Oval 22">
              <a:extLst>
                <a:ext uri="{FF2B5EF4-FFF2-40B4-BE49-F238E27FC236}">
                  <a16:creationId xmlns:a16="http://schemas.microsoft.com/office/drawing/2014/main" id="{1F16CD3A-5997-7D48-AF49-061A5ED9CFBD}"/>
                </a:ext>
              </a:extLst>
            </p:cNvPr>
            <p:cNvSpPr/>
            <p:nvPr/>
          </p:nvSpPr>
          <p:spPr>
            <a:xfrm flipH="1">
              <a:off x="756369"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24" name="Oval 23">
              <a:extLst>
                <a:ext uri="{FF2B5EF4-FFF2-40B4-BE49-F238E27FC236}">
                  <a16:creationId xmlns:a16="http://schemas.microsoft.com/office/drawing/2014/main" id="{A2ED2ED2-396C-3941-8221-62F5CA482478}"/>
                </a:ext>
              </a:extLst>
            </p:cNvPr>
            <p:cNvSpPr/>
            <p:nvPr/>
          </p:nvSpPr>
          <p:spPr>
            <a:xfrm flipH="1">
              <a:off x="3691268" y="363373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25" name="Oval 24">
              <a:extLst>
                <a:ext uri="{FF2B5EF4-FFF2-40B4-BE49-F238E27FC236}">
                  <a16:creationId xmlns:a16="http://schemas.microsoft.com/office/drawing/2014/main" id="{BFB5453F-D04A-E841-9BE7-BCEA2510853C}"/>
                </a:ext>
              </a:extLst>
            </p:cNvPr>
            <p:cNvSpPr/>
            <p:nvPr/>
          </p:nvSpPr>
          <p:spPr>
            <a:xfrm flipH="1">
              <a:off x="4312386" y="363205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26" name="Straight Arrow Connector 25">
              <a:extLst>
                <a:ext uri="{FF2B5EF4-FFF2-40B4-BE49-F238E27FC236}">
                  <a16:creationId xmlns:a16="http://schemas.microsoft.com/office/drawing/2014/main" id="{A9185F2C-00A4-7E4E-9CAB-86099D425B58}"/>
                </a:ext>
              </a:extLst>
            </p:cNvPr>
            <p:cNvCxnSpPr>
              <a:cxnSpLocks/>
              <a:stCxn id="25" idx="0"/>
              <a:endCxn id="15" idx="4"/>
            </p:cNvCxnSpPr>
            <p:nvPr/>
          </p:nvCxnSpPr>
          <p:spPr>
            <a:xfrm flipH="1" flipV="1">
              <a:off x="3055715" y="3333082"/>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4">
              <a:extLst>
                <a:ext uri="{FF2B5EF4-FFF2-40B4-BE49-F238E27FC236}">
                  <a16:creationId xmlns:a16="http://schemas.microsoft.com/office/drawing/2014/main" id="{8284DE08-2A52-1242-AEEF-79D5D8CEE2CF}"/>
                </a:ext>
              </a:extLst>
            </p:cNvPr>
            <p:cNvCxnSpPr>
              <a:cxnSpLocks/>
            </p:cNvCxnSpPr>
            <p:nvPr/>
          </p:nvCxnSpPr>
          <p:spPr>
            <a:xfrm rot="10800000" flipH="1">
              <a:off x="2922396" y="321143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99D3D08E-03E7-BE41-AE1B-22E8DFE7CFA6}"/>
                </a:ext>
              </a:extLst>
            </p:cNvPr>
            <p:cNvSpPr/>
            <p:nvPr/>
          </p:nvSpPr>
          <p:spPr>
            <a:xfrm flipH="1">
              <a:off x="5550655" y="362450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29" name="Straight Arrow Connector 28">
              <a:extLst>
                <a:ext uri="{FF2B5EF4-FFF2-40B4-BE49-F238E27FC236}">
                  <a16:creationId xmlns:a16="http://schemas.microsoft.com/office/drawing/2014/main" id="{785E0D54-07C4-194E-90E1-F794F62E0C0A}"/>
                </a:ext>
              </a:extLst>
            </p:cNvPr>
            <p:cNvCxnSpPr>
              <a:cxnSpLocks/>
              <a:stCxn id="28" idx="0"/>
              <a:endCxn id="15" idx="3"/>
            </p:cNvCxnSpPr>
            <p:nvPr/>
          </p:nvCxnSpPr>
          <p:spPr>
            <a:xfrm flipH="1" flipV="1">
              <a:off x="3158436" y="3292475"/>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 name="Arrow: Down 2">
            <a:extLst>
              <a:ext uri="{FF2B5EF4-FFF2-40B4-BE49-F238E27FC236}">
                <a16:creationId xmlns:a16="http://schemas.microsoft.com/office/drawing/2014/main" id="{CB2CB451-4767-44CE-B626-47273EE5A56B}"/>
              </a:ext>
            </a:extLst>
          </p:cNvPr>
          <p:cNvSpPr/>
          <p:nvPr/>
        </p:nvSpPr>
        <p:spPr>
          <a:xfrm>
            <a:off x="4374599" y="4050046"/>
            <a:ext cx="290538" cy="565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0" name="Group 29">
            <a:extLst>
              <a:ext uri="{FF2B5EF4-FFF2-40B4-BE49-F238E27FC236}">
                <a16:creationId xmlns:a16="http://schemas.microsoft.com/office/drawing/2014/main" id="{9B7F2E1F-3306-4A67-9933-29C1BD32B500}"/>
              </a:ext>
            </a:extLst>
          </p:cNvPr>
          <p:cNvGrpSpPr/>
          <p:nvPr/>
        </p:nvGrpSpPr>
        <p:grpSpPr>
          <a:xfrm>
            <a:off x="2071326" y="5032071"/>
            <a:ext cx="5617896" cy="885112"/>
            <a:chOff x="547326" y="5032071"/>
            <a:chExt cx="5617896" cy="885112"/>
          </a:xfrm>
        </p:grpSpPr>
        <p:grpSp>
          <p:nvGrpSpPr>
            <p:cNvPr id="31" name="Group 30">
              <a:extLst>
                <a:ext uri="{FF2B5EF4-FFF2-40B4-BE49-F238E27FC236}">
                  <a16:creationId xmlns:a16="http://schemas.microsoft.com/office/drawing/2014/main" id="{7EB94B1F-AC17-4015-B9F4-6D4F0D81F2AC}"/>
                </a:ext>
              </a:extLst>
            </p:cNvPr>
            <p:cNvGrpSpPr/>
            <p:nvPr/>
          </p:nvGrpSpPr>
          <p:grpSpPr>
            <a:xfrm>
              <a:off x="1046907" y="5032071"/>
              <a:ext cx="5118315" cy="885112"/>
              <a:chOff x="756369" y="3055802"/>
              <a:chExt cx="5118315" cy="885112"/>
            </a:xfrm>
          </p:grpSpPr>
          <p:cxnSp>
            <p:nvCxnSpPr>
              <p:cNvPr id="32" name="Straight Arrow Connector 31">
                <a:extLst>
                  <a:ext uri="{FF2B5EF4-FFF2-40B4-BE49-F238E27FC236}">
                    <a16:creationId xmlns:a16="http://schemas.microsoft.com/office/drawing/2014/main" id="{7BDCE1C3-22CB-4637-843C-DB5DFDA8DF5F}"/>
                  </a:ext>
                </a:extLst>
              </p:cNvPr>
              <p:cNvCxnSpPr>
                <a:cxnSpLocks/>
                <a:stCxn id="41" idx="0"/>
                <a:endCxn id="37" idx="3"/>
              </p:cNvCxnSpPr>
              <p:nvPr/>
            </p:nvCxnSpPr>
            <p:spPr>
              <a:xfrm flipH="1" flipV="1">
                <a:off x="3158436" y="3292475"/>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F8A1895-62D6-4ACA-85A9-5152002CD4A1}"/>
                  </a:ext>
                </a:extLst>
              </p:cNvPr>
              <p:cNvCxnSpPr>
                <a:cxnSpLocks/>
              </p:cNvCxnSpPr>
              <p:nvPr/>
            </p:nvCxnSpPr>
            <p:spPr>
              <a:xfrm flipV="1">
                <a:off x="3055715" y="334499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770D37EC-7833-4CF5-B007-60BA5494F82E}"/>
                  </a:ext>
                </a:extLst>
              </p:cNvPr>
              <p:cNvSpPr/>
              <p:nvPr/>
            </p:nvSpPr>
            <p:spPr>
              <a:xfrm flipH="1">
                <a:off x="2910446" y="364700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35" name="Oval 34">
                <a:extLst>
                  <a:ext uri="{FF2B5EF4-FFF2-40B4-BE49-F238E27FC236}">
                    <a16:creationId xmlns:a16="http://schemas.microsoft.com/office/drawing/2014/main" id="{B95D0F8D-F7D5-409E-AC23-33A92B82ADB1}"/>
                  </a:ext>
                </a:extLst>
              </p:cNvPr>
              <p:cNvSpPr/>
              <p:nvPr/>
            </p:nvSpPr>
            <p:spPr>
              <a:xfrm flipH="1">
                <a:off x="2385833" y="36396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36" name="Straight Arrow Connector 35">
                <a:extLst>
                  <a:ext uri="{FF2B5EF4-FFF2-40B4-BE49-F238E27FC236}">
                    <a16:creationId xmlns:a16="http://schemas.microsoft.com/office/drawing/2014/main" id="{152D026A-2F60-4A62-808C-366CFB45A493}"/>
                  </a:ext>
                </a:extLst>
              </p:cNvPr>
              <p:cNvCxnSpPr>
                <a:cxnSpLocks/>
                <a:stCxn id="35" idx="1"/>
              </p:cNvCxnSpPr>
              <p:nvPr/>
            </p:nvCxnSpPr>
            <p:spPr>
              <a:xfrm flipV="1">
                <a:off x="2633823" y="334498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3B15EC7B-5E4B-44DA-B848-28572A8F4EFC}"/>
                      </a:ext>
                    </a:extLst>
                  </p:cNvPr>
                  <p:cNvSpPr/>
                  <p:nvPr/>
                </p:nvSpPr>
                <p:spPr>
                  <a:xfrm flipH="1">
                    <a:off x="2910446" y="305580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37" name="Oval 36">
                    <a:extLst>
                      <a:ext uri="{FF2B5EF4-FFF2-40B4-BE49-F238E27FC236}">
                        <a16:creationId xmlns:a16="http://schemas.microsoft.com/office/drawing/2014/main" id="{3B15EC7B-5E4B-44DA-B848-28572A8F4EFC}"/>
                      </a:ext>
                    </a:extLst>
                  </p:cNvPr>
                  <p:cNvSpPr>
                    <a:spLocks noRot="1" noChangeAspect="1" noMove="1" noResize="1" noEditPoints="1" noAdjustHandles="1" noChangeArrowheads="1" noChangeShapeType="1" noTextEdit="1"/>
                  </p:cNvSpPr>
                  <p:nvPr/>
                </p:nvSpPr>
                <p:spPr>
                  <a:xfrm flipH="1">
                    <a:off x="2910446" y="3055802"/>
                    <a:ext cx="290538" cy="277280"/>
                  </a:xfrm>
                  <a:prstGeom prst="ellipse">
                    <a:avLst/>
                  </a:prstGeom>
                  <a:blipFill>
                    <a:blip r:embed="rId5"/>
                    <a:stretch>
                      <a:fillRect l="-19608" b="-8163"/>
                    </a:stretch>
                  </a:blipFill>
                  <a:ln w="19050" cap="flat">
                    <a:solidFill>
                      <a:schemeClr val="tx1"/>
                    </a:solidFill>
                    <a:prstDash val="solid"/>
                    <a:miter/>
                  </a:ln>
                </p:spPr>
                <p:txBody>
                  <a:bodyPr/>
                  <a:lstStyle/>
                  <a:p>
                    <a:r>
                      <a:rPr lang="en-AU">
                        <a:noFill/>
                      </a:rPr>
                      <a:t> </a:t>
                    </a:r>
                  </a:p>
                </p:txBody>
              </p:sp>
            </mc:Fallback>
          </mc:AlternateContent>
          <p:sp>
            <p:nvSpPr>
              <p:cNvPr id="38" name="Oval 37">
                <a:extLst>
                  <a:ext uri="{FF2B5EF4-FFF2-40B4-BE49-F238E27FC236}">
                    <a16:creationId xmlns:a16="http://schemas.microsoft.com/office/drawing/2014/main" id="{B4BC3561-7350-4631-A9E4-298792BE5837}"/>
                  </a:ext>
                </a:extLst>
              </p:cNvPr>
              <p:cNvSpPr/>
              <p:nvPr/>
            </p:nvSpPr>
            <p:spPr>
              <a:xfrm flipH="1">
                <a:off x="187288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39" name="Straight Arrow Connector 38">
                <a:extLst>
                  <a:ext uri="{FF2B5EF4-FFF2-40B4-BE49-F238E27FC236}">
                    <a16:creationId xmlns:a16="http://schemas.microsoft.com/office/drawing/2014/main" id="{8130A46E-B1B2-4D87-B9C5-3263E74A9E92}"/>
                  </a:ext>
                </a:extLst>
              </p:cNvPr>
              <p:cNvCxnSpPr>
                <a:cxnSpLocks/>
                <a:stCxn id="38" idx="1"/>
                <a:endCxn id="37" idx="4"/>
              </p:cNvCxnSpPr>
              <p:nvPr/>
            </p:nvCxnSpPr>
            <p:spPr>
              <a:xfrm flipV="1">
                <a:off x="2120875" y="333308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BE21F94-379E-4A61-A0FF-8D0A006C85CD}"/>
                  </a:ext>
                </a:extLst>
              </p:cNvPr>
              <p:cNvCxnSpPr>
                <a:cxnSpLocks/>
                <a:endCxn id="37" idx="4"/>
              </p:cNvCxnSpPr>
              <p:nvPr/>
            </p:nvCxnSpPr>
            <p:spPr>
              <a:xfrm flipH="1" flipV="1">
                <a:off x="3055715" y="3333082"/>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29310127-E813-4B8A-B4A8-6BF2481B6BE0}"/>
                  </a:ext>
                </a:extLst>
              </p:cNvPr>
              <p:cNvSpPr/>
              <p:nvPr/>
            </p:nvSpPr>
            <p:spPr>
              <a:xfrm flipH="1">
                <a:off x="4915104" y="363220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42" name="Straight Arrow Connector 41">
                <a:extLst>
                  <a:ext uri="{FF2B5EF4-FFF2-40B4-BE49-F238E27FC236}">
                    <a16:creationId xmlns:a16="http://schemas.microsoft.com/office/drawing/2014/main" id="{5F2CE1F1-13EC-4780-85D6-0965B77860E7}"/>
                  </a:ext>
                </a:extLst>
              </p:cNvPr>
              <p:cNvCxnSpPr>
                <a:cxnSpLocks/>
                <a:stCxn id="44" idx="1"/>
                <a:endCxn id="37" idx="5"/>
              </p:cNvCxnSpPr>
              <p:nvPr/>
            </p:nvCxnSpPr>
            <p:spPr>
              <a:xfrm flipV="1">
                <a:off x="1581555" y="3292475"/>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C9F6444-FEE3-4957-BB56-F559E5FE54F4}"/>
                  </a:ext>
                </a:extLst>
              </p:cNvPr>
              <p:cNvCxnSpPr>
                <a:cxnSpLocks/>
                <a:stCxn id="45" idx="1"/>
                <a:endCxn id="37" idx="5"/>
              </p:cNvCxnSpPr>
              <p:nvPr/>
            </p:nvCxnSpPr>
            <p:spPr>
              <a:xfrm flipV="1">
                <a:off x="1004359" y="3292475"/>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CE7508FA-BA57-4680-BBBB-1457EEE8EFB4}"/>
                  </a:ext>
                </a:extLst>
              </p:cNvPr>
              <p:cNvSpPr/>
              <p:nvPr/>
            </p:nvSpPr>
            <p:spPr>
              <a:xfrm flipH="1">
                <a:off x="133356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K</a:t>
                </a:r>
              </a:p>
            </p:txBody>
          </p:sp>
          <p:sp>
            <p:nvSpPr>
              <p:cNvPr id="45" name="Oval 44">
                <a:extLst>
                  <a:ext uri="{FF2B5EF4-FFF2-40B4-BE49-F238E27FC236}">
                    <a16:creationId xmlns:a16="http://schemas.microsoft.com/office/drawing/2014/main" id="{DC968BA5-526A-4189-ADDB-54685F99937C}"/>
                  </a:ext>
                </a:extLst>
              </p:cNvPr>
              <p:cNvSpPr/>
              <p:nvPr/>
            </p:nvSpPr>
            <p:spPr>
              <a:xfrm flipH="1">
                <a:off x="756369"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46" name="Oval 45">
                <a:extLst>
                  <a:ext uri="{FF2B5EF4-FFF2-40B4-BE49-F238E27FC236}">
                    <a16:creationId xmlns:a16="http://schemas.microsoft.com/office/drawing/2014/main" id="{5428F4CC-3B43-4C71-8D26-5688A4A03B4A}"/>
                  </a:ext>
                </a:extLst>
              </p:cNvPr>
              <p:cNvSpPr/>
              <p:nvPr/>
            </p:nvSpPr>
            <p:spPr>
              <a:xfrm flipH="1">
                <a:off x="3691268" y="363373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47" name="Oval 46">
                <a:extLst>
                  <a:ext uri="{FF2B5EF4-FFF2-40B4-BE49-F238E27FC236}">
                    <a16:creationId xmlns:a16="http://schemas.microsoft.com/office/drawing/2014/main" id="{9BC05AE9-CF58-4AC1-83B4-52F134A546EA}"/>
                  </a:ext>
                </a:extLst>
              </p:cNvPr>
              <p:cNvSpPr/>
              <p:nvPr/>
            </p:nvSpPr>
            <p:spPr>
              <a:xfrm flipH="1">
                <a:off x="4312386" y="363205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48" name="Straight Arrow Connector 47">
                <a:extLst>
                  <a:ext uri="{FF2B5EF4-FFF2-40B4-BE49-F238E27FC236}">
                    <a16:creationId xmlns:a16="http://schemas.microsoft.com/office/drawing/2014/main" id="{CC4FEC13-20ED-4B39-B1FF-72FE1E868B72}"/>
                  </a:ext>
                </a:extLst>
              </p:cNvPr>
              <p:cNvCxnSpPr>
                <a:cxnSpLocks/>
                <a:stCxn id="47" idx="0"/>
                <a:endCxn id="37" idx="4"/>
              </p:cNvCxnSpPr>
              <p:nvPr/>
            </p:nvCxnSpPr>
            <p:spPr>
              <a:xfrm flipH="1" flipV="1">
                <a:off x="3055715" y="3333082"/>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or: Curved 24">
                <a:extLst>
                  <a:ext uri="{FF2B5EF4-FFF2-40B4-BE49-F238E27FC236}">
                    <a16:creationId xmlns:a16="http://schemas.microsoft.com/office/drawing/2014/main" id="{A90C391B-A6E5-4B6B-B70A-99CA90FE0C43}"/>
                  </a:ext>
                </a:extLst>
              </p:cNvPr>
              <p:cNvCxnSpPr>
                <a:cxnSpLocks/>
              </p:cNvCxnSpPr>
              <p:nvPr/>
            </p:nvCxnSpPr>
            <p:spPr>
              <a:xfrm rot="10800000" flipH="1">
                <a:off x="2922396" y="321143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49EDF2CC-5F19-4862-9F39-FC8BFD98FCA6}"/>
                  </a:ext>
                </a:extLst>
              </p:cNvPr>
              <p:cNvSpPr/>
              <p:nvPr/>
            </p:nvSpPr>
            <p:spPr>
              <a:xfrm flipH="1">
                <a:off x="5550655" y="362450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51" name="Straight Arrow Connector 50">
                <a:extLst>
                  <a:ext uri="{FF2B5EF4-FFF2-40B4-BE49-F238E27FC236}">
                    <a16:creationId xmlns:a16="http://schemas.microsoft.com/office/drawing/2014/main" id="{1C3C35F5-FB89-4EC3-A9A6-7B250D09F75C}"/>
                  </a:ext>
                </a:extLst>
              </p:cNvPr>
              <p:cNvCxnSpPr>
                <a:cxnSpLocks/>
                <a:stCxn id="50" idx="0"/>
                <a:endCxn id="37" idx="3"/>
              </p:cNvCxnSpPr>
              <p:nvPr/>
            </p:nvCxnSpPr>
            <p:spPr>
              <a:xfrm flipH="1" flipV="1">
                <a:off x="3158436" y="3292475"/>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52" name="Straight Arrow Connector 51">
              <a:extLst>
                <a:ext uri="{FF2B5EF4-FFF2-40B4-BE49-F238E27FC236}">
                  <a16:creationId xmlns:a16="http://schemas.microsoft.com/office/drawing/2014/main" id="{775276C0-3FC1-43B1-98B5-DF9CAD3FF7CD}"/>
                </a:ext>
              </a:extLst>
            </p:cNvPr>
            <p:cNvCxnSpPr>
              <a:cxnSpLocks/>
              <a:endCxn id="37" idx="5"/>
            </p:cNvCxnSpPr>
            <p:nvPr/>
          </p:nvCxnSpPr>
          <p:spPr>
            <a:xfrm flipV="1">
              <a:off x="662880" y="5268744"/>
              <a:ext cx="2580652" cy="347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1B79F160-01C9-4485-9D92-552402807349}"/>
                </a:ext>
              </a:extLst>
            </p:cNvPr>
            <p:cNvSpPr/>
            <p:nvPr/>
          </p:nvSpPr>
          <p:spPr>
            <a:xfrm flipH="1">
              <a:off x="547326" y="561572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J</a:t>
              </a:r>
            </a:p>
          </p:txBody>
        </p:sp>
      </p:grpSp>
      <p:sp>
        <p:nvSpPr>
          <p:cNvPr id="2" name="Footer Placeholder 1">
            <a:extLst>
              <a:ext uri="{FF2B5EF4-FFF2-40B4-BE49-F238E27FC236}">
                <a16:creationId xmlns:a16="http://schemas.microsoft.com/office/drawing/2014/main" id="{FDA9D7C6-99C6-16AD-7849-E58467CC0CCA}"/>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9A95A9DC-169E-2D50-A64C-796CAAAC41FA}"/>
              </a:ext>
            </a:extLst>
          </p:cNvPr>
          <p:cNvSpPr>
            <a:spLocks noGrp="1"/>
          </p:cNvSpPr>
          <p:nvPr>
            <p:ph type="sldNum" sz="quarter" idx="11"/>
          </p:nvPr>
        </p:nvSpPr>
        <p:spPr/>
        <p:txBody>
          <a:bodyPr/>
          <a:lstStyle/>
          <a:p>
            <a:fld id="{009375D7-070A-4959-9224-FB5E66F2B1B3}" type="slidenum">
              <a:rPr lang="en-AU" smtClean="0"/>
              <a:pPr/>
              <a:t>90</a:t>
            </a:fld>
            <a:endParaRPr lang="en-AU" dirty="0"/>
          </a:p>
        </p:txBody>
      </p:sp>
    </p:spTree>
    <p:extLst>
      <p:ext uri="{BB962C8B-B14F-4D97-AF65-F5344CB8AC3E}">
        <p14:creationId xmlns:p14="http://schemas.microsoft.com/office/powerpoint/2010/main" val="2597157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193" y="1124514"/>
            <a:ext cx="2114325" cy="19741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cs typeface="Arial" charset="0"/>
              </a:rPr>
              <a:t>Example</a:t>
            </a:r>
          </a:p>
        </p:txBody>
      </p:sp>
      <p:sp>
        <p:nvSpPr>
          <p:cNvPr id="5" name="TextBox 4"/>
          <p:cNvSpPr txBox="1"/>
          <p:nvPr/>
        </p:nvSpPr>
        <p:spPr>
          <a:xfrm>
            <a:off x="8923175" y="671692"/>
            <a:ext cx="766557"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8579579"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70907" y="2388185"/>
            <a:ext cx="3108543" cy="369332"/>
          </a:xfrm>
          <a:prstGeom prst="rect">
            <a:avLst/>
          </a:prstGeom>
          <a:noFill/>
        </p:spPr>
        <p:txBody>
          <a:bodyPr wrap="none" rtlCol="0">
            <a:spAutoFit/>
          </a:bodyPr>
          <a:lstStyle/>
          <a:p>
            <a:pPr algn="ctr"/>
            <a:r>
              <a:rPr lang="en-CA" dirty="0"/>
              <a:t>{A, B, C, D, E, F, G, H, I, K, L, J}</a:t>
            </a:r>
          </a:p>
        </p:txBody>
      </p:sp>
      <p:grpSp>
        <p:nvGrpSpPr>
          <p:cNvPr id="2" name="Group 1">
            <a:extLst>
              <a:ext uri="{FF2B5EF4-FFF2-40B4-BE49-F238E27FC236}">
                <a16:creationId xmlns:a16="http://schemas.microsoft.com/office/drawing/2014/main" id="{C4A1E3BC-C8A7-4073-8D86-A04175302DB8}"/>
              </a:ext>
            </a:extLst>
          </p:cNvPr>
          <p:cNvGrpSpPr/>
          <p:nvPr/>
        </p:nvGrpSpPr>
        <p:grpSpPr>
          <a:xfrm>
            <a:off x="1989220" y="4931991"/>
            <a:ext cx="6043631" cy="891040"/>
            <a:chOff x="88381" y="3306874"/>
            <a:chExt cx="6043631" cy="891040"/>
          </a:xfrm>
        </p:grpSpPr>
        <p:sp>
          <p:nvSpPr>
            <p:cNvPr id="57" name="Oval 56">
              <a:extLst>
                <a:ext uri="{FF2B5EF4-FFF2-40B4-BE49-F238E27FC236}">
                  <a16:creationId xmlns:a16="http://schemas.microsoft.com/office/drawing/2014/main" id="{E23D73A6-778E-C643-9821-87CBE07137AB}"/>
                </a:ext>
              </a:extLst>
            </p:cNvPr>
            <p:cNvSpPr/>
            <p:nvPr/>
          </p:nvSpPr>
          <p:spPr>
            <a:xfrm flipH="1">
              <a:off x="4734015" y="389073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58" name="Straight Arrow Connector 57">
              <a:extLst>
                <a:ext uri="{FF2B5EF4-FFF2-40B4-BE49-F238E27FC236}">
                  <a16:creationId xmlns:a16="http://schemas.microsoft.com/office/drawing/2014/main" id="{FEF35DC3-FA71-B840-9199-3FDFD4317F53}"/>
                </a:ext>
              </a:extLst>
            </p:cNvPr>
            <p:cNvCxnSpPr>
              <a:cxnSpLocks/>
              <a:stCxn id="57" idx="0"/>
              <a:endCxn id="64" idx="4"/>
            </p:cNvCxnSpPr>
            <p:nvPr/>
          </p:nvCxnSpPr>
          <p:spPr>
            <a:xfrm flipH="1" flipV="1">
              <a:off x="2883031" y="3584154"/>
              <a:ext cx="2012998" cy="306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E971E8C-289A-FF41-B08B-FD7A83501A5A}"/>
                </a:ext>
              </a:extLst>
            </p:cNvPr>
            <p:cNvCxnSpPr>
              <a:cxnSpLocks/>
              <a:stCxn id="68" idx="0"/>
              <a:endCxn id="64" idx="3"/>
            </p:cNvCxnSpPr>
            <p:nvPr/>
          </p:nvCxnSpPr>
          <p:spPr>
            <a:xfrm flipH="1" flipV="1">
              <a:off x="2985752" y="3543547"/>
              <a:ext cx="2479681" cy="344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785B8A1-313A-CE4B-9A16-59CE28221266}"/>
                </a:ext>
              </a:extLst>
            </p:cNvPr>
            <p:cNvCxnSpPr>
              <a:cxnSpLocks/>
            </p:cNvCxnSpPr>
            <p:nvPr/>
          </p:nvCxnSpPr>
          <p:spPr>
            <a:xfrm flipV="1">
              <a:off x="2883031" y="3596062"/>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559DEE1A-1CFA-FB44-BA26-FBAFBFCC4EA0}"/>
                </a:ext>
              </a:extLst>
            </p:cNvPr>
            <p:cNvSpPr/>
            <p:nvPr/>
          </p:nvSpPr>
          <p:spPr>
            <a:xfrm flipH="1">
              <a:off x="2737762" y="389808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62" name="Oval 61">
              <a:extLst>
                <a:ext uri="{FF2B5EF4-FFF2-40B4-BE49-F238E27FC236}">
                  <a16:creationId xmlns:a16="http://schemas.microsoft.com/office/drawing/2014/main" id="{7DBFB000-5729-E849-BBAD-DC43AB16BD5E}"/>
                </a:ext>
              </a:extLst>
            </p:cNvPr>
            <p:cNvSpPr/>
            <p:nvPr/>
          </p:nvSpPr>
          <p:spPr>
            <a:xfrm flipH="1">
              <a:off x="2213149" y="3890734"/>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63" name="Straight Arrow Connector 62">
              <a:extLst>
                <a:ext uri="{FF2B5EF4-FFF2-40B4-BE49-F238E27FC236}">
                  <a16:creationId xmlns:a16="http://schemas.microsoft.com/office/drawing/2014/main" id="{68EC6A59-C612-BB44-B47A-53F0193A8225}"/>
                </a:ext>
              </a:extLst>
            </p:cNvPr>
            <p:cNvCxnSpPr>
              <a:cxnSpLocks/>
              <a:stCxn id="62" idx="1"/>
            </p:cNvCxnSpPr>
            <p:nvPr/>
          </p:nvCxnSpPr>
          <p:spPr>
            <a:xfrm flipV="1">
              <a:off x="2461139" y="3596059"/>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6680E8FB-57F1-FC4D-8684-8735969813ED}"/>
                    </a:ext>
                  </a:extLst>
                </p:cNvPr>
                <p:cNvSpPr/>
                <p:nvPr/>
              </p:nvSpPr>
              <p:spPr>
                <a:xfrm flipH="1">
                  <a:off x="2737762" y="3306874"/>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64" name="Oval 63">
                  <a:extLst>
                    <a:ext uri="{FF2B5EF4-FFF2-40B4-BE49-F238E27FC236}">
                      <a16:creationId xmlns:a16="http://schemas.microsoft.com/office/drawing/2014/main" id="{6680E8FB-57F1-FC4D-8684-8735969813ED}"/>
                    </a:ext>
                  </a:extLst>
                </p:cNvPr>
                <p:cNvSpPr>
                  <a:spLocks noRot="1" noChangeAspect="1" noMove="1" noResize="1" noEditPoints="1" noAdjustHandles="1" noChangeArrowheads="1" noChangeShapeType="1" noTextEdit="1"/>
                </p:cNvSpPr>
                <p:nvPr/>
              </p:nvSpPr>
              <p:spPr>
                <a:xfrm flipH="1">
                  <a:off x="2737762" y="3306874"/>
                  <a:ext cx="290538" cy="277280"/>
                </a:xfrm>
                <a:prstGeom prst="ellipse">
                  <a:avLst/>
                </a:prstGeom>
                <a:blipFill>
                  <a:blip r:embed="rId4"/>
                  <a:stretch>
                    <a:fillRect l="-19608" b="-6122"/>
                  </a:stretch>
                </a:blipFill>
                <a:ln w="19050" cap="flat">
                  <a:solidFill>
                    <a:schemeClr val="tx1"/>
                  </a:solidFill>
                  <a:prstDash val="solid"/>
                  <a:miter/>
                </a:ln>
              </p:spPr>
              <p:txBody>
                <a:bodyPr/>
                <a:lstStyle/>
                <a:p>
                  <a:r>
                    <a:rPr lang="en-AU">
                      <a:noFill/>
                    </a:rPr>
                    <a:t> </a:t>
                  </a:r>
                </a:p>
              </p:txBody>
            </p:sp>
          </mc:Fallback>
        </mc:AlternateContent>
        <p:sp>
          <p:nvSpPr>
            <p:cNvPr id="65" name="Oval 64">
              <a:extLst>
                <a:ext uri="{FF2B5EF4-FFF2-40B4-BE49-F238E27FC236}">
                  <a16:creationId xmlns:a16="http://schemas.microsoft.com/office/drawing/2014/main" id="{8B7BE7F8-6B4F-2B4C-890E-1812F44B25F1}"/>
                </a:ext>
              </a:extLst>
            </p:cNvPr>
            <p:cNvSpPr/>
            <p:nvPr/>
          </p:nvSpPr>
          <p:spPr>
            <a:xfrm flipH="1">
              <a:off x="1700201" y="3879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66" name="Straight Arrow Connector 65">
              <a:extLst>
                <a:ext uri="{FF2B5EF4-FFF2-40B4-BE49-F238E27FC236}">
                  <a16:creationId xmlns:a16="http://schemas.microsoft.com/office/drawing/2014/main" id="{C80DB31F-E816-224A-819D-B4EE40A670F4}"/>
                </a:ext>
              </a:extLst>
            </p:cNvPr>
            <p:cNvCxnSpPr>
              <a:cxnSpLocks/>
              <a:stCxn id="65" idx="1"/>
              <a:endCxn id="64" idx="4"/>
            </p:cNvCxnSpPr>
            <p:nvPr/>
          </p:nvCxnSpPr>
          <p:spPr>
            <a:xfrm flipV="1">
              <a:off x="1948191" y="3584154"/>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0FE2310-F73B-1944-8BBC-1D524FD5B869}"/>
                </a:ext>
              </a:extLst>
            </p:cNvPr>
            <p:cNvCxnSpPr>
              <a:cxnSpLocks/>
              <a:endCxn id="64" idx="4"/>
            </p:cNvCxnSpPr>
            <p:nvPr/>
          </p:nvCxnSpPr>
          <p:spPr>
            <a:xfrm flipH="1" flipV="1">
              <a:off x="2883031" y="3584154"/>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54559948-DD3E-4043-ABB3-6261DD735E2A}"/>
                </a:ext>
              </a:extLst>
            </p:cNvPr>
            <p:cNvSpPr/>
            <p:nvPr/>
          </p:nvSpPr>
          <p:spPr>
            <a:xfrm flipH="1">
              <a:off x="5303419" y="3888150"/>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69" name="Straight Arrow Connector 68">
              <a:extLst>
                <a:ext uri="{FF2B5EF4-FFF2-40B4-BE49-F238E27FC236}">
                  <a16:creationId xmlns:a16="http://schemas.microsoft.com/office/drawing/2014/main" id="{F3B3016B-C801-DA42-8D3A-5E85D040B8AA}"/>
                </a:ext>
              </a:extLst>
            </p:cNvPr>
            <p:cNvCxnSpPr>
              <a:cxnSpLocks/>
              <a:stCxn id="71" idx="1"/>
              <a:endCxn id="64" idx="5"/>
            </p:cNvCxnSpPr>
            <p:nvPr/>
          </p:nvCxnSpPr>
          <p:spPr>
            <a:xfrm flipV="1">
              <a:off x="1408871" y="3543547"/>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7CAD2B02-4365-EC4B-B822-2BA32AB6B453}"/>
                </a:ext>
              </a:extLst>
            </p:cNvPr>
            <p:cNvCxnSpPr>
              <a:cxnSpLocks/>
              <a:stCxn id="72" idx="1"/>
              <a:endCxn id="64" idx="5"/>
            </p:cNvCxnSpPr>
            <p:nvPr/>
          </p:nvCxnSpPr>
          <p:spPr>
            <a:xfrm flipV="1">
              <a:off x="831675" y="3543547"/>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E39E1675-FDBB-E944-9809-EADCAB3842D8}"/>
                </a:ext>
              </a:extLst>
            </p:cNvPr>
            <p:cNvSpPr/>
            <p:nvPr/>
          </p:nvSpPr>
          <p:spPr>
            <a:xfrm flipH="1">
              <a:off x="1160881" y="3879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72" name="Oval 71">
              <a:extLst>
                <a:ext uri="{FF2B5EF4-FFF2-40B4-BE49-F238E27FC236}">
                  <a16:creationId xmlns:a16="http://schemas.microsoft.com/office/drawing/2014/main" id="{31B589DA-9C83-B14A-A9B7-B9A4B847CD2E}"/>
                </a:ext>
              </a:extLst>
            </p:cNvPr>
            <p:cNvSpPr/>
            <p:nvPr/>
          </p:nvSpPr>
          <p:spPr>
            <a:xfrm flipH="1">
              <a:off x="583685" y="3879561"/>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73" name="Oval 72">
              <a:extLst>
                <a:ext uri="{FF2B5EF4-FFF2-40B4-BE49-F238E27FC236}">
                  <a16:creationId xmlns:a16="http://schemas.microsoft.com/office/drawing/2014/main" id="{6E0DB8EF-F145-2D4C-8738-9B3121D42A8D}"/>
                </a:ext>
              </a:extLst>
            </p:cNvPr>
            <p:cNvSpPr/>
            <p:nvPr/>
          </p:nvSpPr>
          <p:spPr>
            <a:xfrm flipH="1">
              <a:off x="3518584" y="3884806"/>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74" name="Oval 73">
              <a:extLst>
                <a:ext uri="{FF2B5EF4-FFF2-40B4-BE49-F238E27FC236}">
                  <a16:creationId xmlns:a16="http://schemas.microsoft.com/office/drawing/2014/main" id="{F18EFAAC-44B4-2240-AB11-DA2D7089CD4F}"/>
                </a:ext>
              </a:extLst>
            </p:cNvPr>
            <p:cNvSpPr/>
            <p:nvPr/>
          </p:nvSpPr>
          <p:spPr>
            <a:xfrm flipH="1">
              <a:off x="4139702" y="3883131"/>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75" name="Straight Arrow Connector 74">
              <a:extLst>
                <a:ext uri="{FF2B5EF4-FFF2-40B4-BE49-F238E27FC236}">
                  <a16:creationId xmlns:a16="http://schemas.microsoft.com/office/drawing/2014/main" id="{9518B58D-EB8E-AA4B-B034-488B84898D1D}"/>
                </a:ext>
              </a:extLst>
            </p:cNvPr>
            <p:cNvCxnSpPr>
              <a:cxnSpLocks/>
              <a:stCxn id="74" idx="0"/>
              <a:endCxn id="64" idx="4"/>
            </p:cNvCxnSpPr>
            <p:nvPr/>
          </p:nvCxnSpPr>
          <p:spPr>
            <a:xfrm flipH="1" flipV="1">
              <a:off x="2883031" y="3584154"/>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Curved 24">
              <a:extLst>
                <a:ext uri="{FF2B5EF4-FFF2-40B4-BE49-F238E27FC236}">
                  <a16:creationId xmlns:a16="http://schemas.microsoft.com/office/drawing/2014/main" id="{4420D962-BE37-FF47-9398-51B61AF77C75}"/>
                </a:ext>
              </a:extLst>
            </p:cNvPr>
            <p:cNvCxnSpPr>
              <a:cxnSpLocks/>
            </p:cNvCxnSpPr>
            <p:nvPr/>
          </p:nvCxnSpPr>
          <p:spPr>
            <a:xfrm rot="10800000" flipH="1">
              <a:off x="2761661" y="3431440"/>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0CE9AE91-1757-9449-9BE0-6EB7CEC2F23A}"/>
                </a:ext>
              </a:extLst>
            </p:cNvPr>
            <p:cNvSpPr/>
            <p:nvPr/>
          </p:nvSpPr>
          <p:spPr>
            <a:xfrm flipH="1">
              <a:off x="5807983" y="386818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rgbClr val="FF0000"/>
                  </a:solidFill>
                </a:rPr>
                <a:t>A</a:t>
              </a:r>
            </a:p>
          </p:txBody>
        </p:sp>
        <p:sp>
          <p:nvSpPr>
            <p:cNvPr id="79" name="Oval 78">
              <a:extLst>
                <a:ext uri="{FF2B5EF4-FFF2-40B4-BE49-F238E27FC236}">
                  <a16:creationId xmlns:a16="http://schemas.microsoft.com/office/drawing/2014/main" id="{640BEAB4-B1F4-E14D-8DFF-7C181745A1DC}"/>
                </a:ext>
              </a:extLst>
            </p:cNvPr>
            <p:cNvSpPr/>
            <p:nvPr/>
          </p:nvSpPr>
          <p:spPr>
            <a:xfrm flipH="1">
              <a:off x="88381" y="3849662"/>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cxnSp>
          <p:nvCxnSpPr>
            <p:cNvPr id="80" name="Straight Arrow Connector 79">
              <a:extLst>
                <a:ext uri="{FF2B5EF4-FFF2-40B4-BE49-F238E27FC236}">
                  <a16:creationId xmlns:a16="http://schemas.microsoft.com/office/drawing/2014/main" id="{CF4D2785-7EA4-C54D-A79F-DF68ABEDAC1A}"/>
                </a:ext>
              </a:extLst>
            </p:cNvPr>
            <p:cNvCxnSpPr>
              <a:cxnSpLocks/>
              <a:stCxn id="79" idx="1"/>
              <a:endCxn id="64" idx="5"/>
            </p:cNvCxnSpPr>
            <p:nvPr/>
          </p:nvCxnSpPr>
          <p:spPr>
            <a:xfrm flipV="1">
              <a:off x="364957" y="3543547"/>
              <a:ext cx="2415353" cy="351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02609550-1A65-5C46-89BE-3F230068FE96}"/>
                </a:ext>
              </a:extLst>
            </p:cNvPr>
            <p:cNvCxnSpPr>
              <a:cxnSpLocks/>
              <a:stCxn id="78" idx="0"/>
              <a:endCxn id="64" idx="3"/>
            </p:cNvCxnSpPr>
            <p:nvPr/>
          </p:nvCxnSpPr>
          <p:spPr>
            <a:xfrm flipH="1" flipV="1">
              <a:off x="2985752" y="3543547"/>
              <a:ext cx="2984245" cy="324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E02387EC-D580-44A5-B843-6793AD7905C6}"/>
              </a:ext>
            </a:extLst>
          </p:cNvPr>
          <p:cNvGrpSpPr/>
          <p:nvPr/>
        </p:nvGrpSpPr>
        <p:grpSpPr>
          <a:xfrm>
            <a:off x="2050432" y="2978069"/>
            <a:ext cx="5617896" cy="885112"/>
            <a:chOff x="547326" y="5032071"/>
            <a:chExt cx="5617896" cy="885112"/>
          </a:xfrm>
        </p:grpSpPr>
        <p:grpSp>
          <p:nvGrpSpPr>
            <p:cNvPr id="34" name="Group 33">
              <a:extLst>
                <a:ext uri="{FF2B5EF4-FFF2-40B4-BE49-F238E27FC236}">
                  <a16:creationId xmlns:a16="http://schemas.microsoft.com/office/drawing/2014/main" id="{78D6CF26-DD4A-4825-AE05-846D396A4B0F}"/>
                </a:ext>
              </a:extLst>
            </p:cNvPr>
            <p:cNvGrpSpPr/>
            <p:nvPr/>
          </p:nvGrpSpPr>
          <p:grpSpPr>
            <a:xfrm>
              <a:off x="1046907" y="5032071"/>
              <a:ext cx="5118315" cy="885112"/>
              <a:chOff x="756369" y="3055802"/>
              <a:chExt cx="5118315" cy="885112"/>
            </a:xfrm>
          </p:grpSpPr>
          <p:cxnSp>
            <p:nvCxnSpPr>
              <p:cNvPr id="37" name="Straight Arrow Connector 36">
                <a:extLst>
                  <a:ext uri="{FF2B5EF4-FFF2-40B4-BE49-F238E27FC236}">
                    <a16:creationId xmlns:a16="http://schemas.microsoft.com/office/drawing/2014/main" id="{23D376E9-3AA5-4AC2-ADF2-C6FA6E9A246D}"/>
                  </a:ext>
                </a:extLst>
              </p:cNvPr>
              <p:cNvCxnSpPr>
                <a:cxnSpLocks/>
                <a:stCxn id="46" idx="0"/>
                <a:endCxn id="42" idx="3"/>
              </p:cNvCxnSpPr>
              <p:nvPr/>
            </p:nvCxnSpPr>
            <p:spPr>
              <a:xfrm flipH="1" flipV="1">
                <a:off x="3158436" y="3292475"/>
                <a:ext cx="1918682" cy="339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D0CC7B3-519C-4312-977E-21F100692FAD}"/>
                  </a:ext>
                </a:extLst>
              </p:cNvPr>
              <p:cNvCxnSpPr>
                <a:cxnSpLocks/>
              </p:cNvCxnSpPr>
              <p:nvPr/>
            </p:nvCxnSpPr>
            <p:spPr>
              <a:xfrm flipV="1">
                <a:off x="3055715" y="3344990"/>
                <a:ext cx="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2916F56B-63D7-4450-B215-32BE5D76EA40}"/>
                  </a:ext>
                </a:extLst>
              </p:cNvPr>
              <p:cNvSpPr/>
              <p:nvPr/>
            </p:nvSpPr>
            <p:spPr>
              <a:xfrm flipH="1">
                <a:off x="2910446" y="364700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I</a:t>
                </a:r>
              </a:p>
            </p:txBody>
          </p:sp>
          <p:sp>
            <p:nvSpPr>
              <p:cNvPr id="40" name="Oval 39">
                <a:extLst>
                  <a:ext uri="{FF2B5EF4-FFF2-40B4-BE49-F238E27FC236}">
                    <a16:creationId xmlns:a16="http://schemas.microsoft.com/office/drawing/2014/main" id="{CEA260FA-EFCD-4D84-BC86-6B8B3ACBFC5A}"/>
                  </a:ext>
                </a:extLst>
              </p:cNvPr>
              <p:cNvSpPr/>
              <p:nvPr/>
            </p:nvSpPr>
            <p:spPr>
              <a:xfrm flipH="1">
                <a:off x="2385833" y="3639662"/>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G</a:t>
                </a:r>
              </a:p>
            </p:txBody>
          </p:sp>
          <p:cxnSp>
            <p:nvCxnSpPr>
              <p:cNvPr id="41" name="Straight Arrow Connector 40">
                <a:extLst>
                  <a:ext uri="{FF2B5EF4-FFF2-40B4-BE49-F238E27FC236}">
                    <a16:creationId xmlns:a16="http://schemas.microsoft.com/office/drawing/2014/main" id="{C66920B0-4E93-445C-839E-C8C1413A1622}"/>
                  </a:ext>
                </a:extLst>
              </p:cNvPr>
              <p:cNvCxnSpPr>
                <a:cxnSpLocks/>
                <a:stCxn id="40" idx="1"/>
              </p:cNvCxnSpPr>
              <p:nvPr/>
            </p:nvCxnSpPr>
            <p:spPr>
              <a:xfrm flipV="1">
                <a:off x="2633823" y="3344987"/>
                <a:ext cx="421892" cy="33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E9E87FBB-5756-421E-B63D-3420DE4D2FFA}"/>
                      </a:ext>
                    </a:extLst>
                  </p:cNvPr>
                  <p:cNvSpPr/>
                  <p:nvPr/>
                </p:nvSpPr>
                <p:spPr>
                  <a:xfrm flipH="1">
                    <a:off x="2910446" y="3055802"/>
                    <a:ext cx="290538" cy="277280"/>
                  </a:xfrm>
                  <a:prstGeom prst="ellipse">
                    <a:avLst/>
                  </a:prstGeom>
                  <a:solidFill>
                    <a:schemeClr val="bg1">
                      <a:lumMod val="6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solidFill>
                                <a:schemeClr val="tx1"/>
                              </a:solidFill>
                              <a:latin typeface="Cambria Math" panose="02040503050406030204" pitchFamily="18" charset="0"/>
                            </a:rPr>
                            <m:t>𝐻</m:t>
                          </m:r>
                        </m:oMath>
                      </m:oMathPara>
                    </a14:m>
                    <a:endParaRPr lang="en-US" sz="2000" i="1" dirty="0">
                      <a:solidFill>
                        <a:schemeClr val="tx1"/>
                      </a:solidFill>
                    </a:endParaRPr>
                  </a:p>
                </p:txBody>
              </p:sp>
            </mc:Choice>
            <mc:Fallback xmlns="">
              <p:sp>
                <p:nvSpPr>
                  <p:cNvPr id="42" name="Oval 41">
                    <a:extLst>
                      <a:ext uri="{FF2B5EF4-FFF2-40B4-BE49-F238E27FC236}">
                        <a16:creationId xmlns:a16="http://schemas.microsoft.com/office/drawing/2014/main" id="{E9E87FBB-5756-421E-B63D-3420DE4D2FFA}"/>
                      </a:ext>
                    </a:extLst>
                  </p:cNvPr>
                  <p:cNvSpPr>
                    <a:spLocks noRot="1" noChangeAspect="1" noMove="1" noResize="1" noEditPoints="1" noAdjustHandles="1" noChangeArrowheads="1" noChangeShapeType="1" noTextEdit="1"/>
                  </p:cNvSpPr>
                  <p:nvPr/>
                </p:nvSpPr>
                <p:spPr>
                  <a:xfrm flipH="1">
                    <a:off x="2910446" y="3055802"/>
                    <a:ext cx="290538" cy="277280"/>
                  </a:xfrm>
                  <a:prstGeom prst="ellipse">
                    <a:avLst/>
                  </a:prstGeom>
                  <a:blipFill>
                    <a:blip r:embed="rId5"/>
                    <a:stretch>
                      <a:fillRect l="-20000" b="-8333"/>
                    </a:stretch>
                  </a:blipFill>
                  <a:ln w="19050" cap="flat">
                    <a:solidFill>
                      <a:schemeClr val="tx1"/>
                    </a:solidFill>
                    <a:prstDash val="solid"/>
                    <a:miter/>
                  </a:ln>
                </p:spPr>
                <p:txBody>
                  <a:bodyPr/>
                  <a:lstStyle/>
                  <a:p>
                    <a:r>
                      <a:rPr lang="en-AU">
                        <a:noFill/>
                      </a:rPr>
                      <a:t> </a:t>
                    </a:r>
                  </a:p>
                </p:txBody>
              </p:sp>
            </mc:Fallback>
          </mc:AlternateContent>
          <p:sp>
            <p:nvSpPr>
              <p:cNvPr id="43" name="Oval 42">
                <a:extLst>
                  <a:ext uri="{FF2B5EF4-FFF2-40B4-BE49-F238E27FC236}">
                    <a16:creationId xmlns:a16="http://schemas.microsoft.com/office/drawing/2014/main" id="{54FDAFAA-A406-4F7C-8D66-10876D536376}"/>
                  </a:ext>
                </a:extLst>
              </p:cNvPr>
              <p:cNvSpPr/>
              <p:nvPr/>
            </p:nvSpPr>
            <p:spPr>
              <a:xfrm flipH="1">
                <a:off x="187288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F</a:t>
                </a:r>
              </a:p>
            </p:txBody>
          </p:sp>
          <p:cxnSp>
            <p:nvCxnSpPr>
              <p:cNvPr id="44" name="Straight Arrow Connector 43">
                <a:extLst>
                  <a:ext uri="{FF2B5EF4-FFF2-40B4-BE49-F238E27FC236}">
                    <a16:creationId xmlns:a16="http://schemas.microsoft.com/office/drawing/2014/main" id="{A0386C4E-3629-4A2A-9C89-AA043CE4A932}"/>
                  </a:ext>
                </a:extLst>
              </p:cNvPr>
              <p:cNvCxnSpPr>
                <a:cxnSpLocks/>
                <a:stCxn id="43" idx="1"/>
                <a:endCxn id="42" idx="4"/>
              </p:cNvCxnSpPr>
              <p:nvPr/>
            </p:nvCxnSpPr>
            <p:spPr>
              <a:xfrm flipV="1">
                <a:off x="2120875" y="3333082"/>
                <a:ext cx="934840" cy="336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D1F6374B-03E1-40DD-B49E-2199F3A7797E}"/>
                  </a:ext>
                </a:extLst>
              </p:cNvPr>
              <p:cNvCxnSpPr>
                <a:cxnSpLocks/>
                <a:endCxn id="42" idx="4"/>
              </p:cNvCxnSpPr>
              <p:nvPr/>
            </p:nvCxnSpPr>
            <p:spPr>
              <a:xfrm flipH="1" flipV="1">
                <a:off x="3055715" y="3333082"/>
                <a:ext cx="659572" cy="352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9EFA4860-8397-44B9-ABED-11CE56479EFB}"/>
                  </a:ext>
                </a:extLst>
              </p:cNvPr>
              <p:cNvSpPr/>
              <p:nvPr/>
            </p:nvSpPr>
            <p:spPr>
              <a:xfrm flipH="1">
                <a:off x="4915104" y="3632208"/>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E</a:t>
                </a:r>
              </a:p>
            </p:txBody>
          </p:sp>
          <p:cxnSp>
            <p:nvCxnSpPr>
              <p:cNvPr id="47" name="Straight Arrow Connector 46">
                <a:extLst>
                  <a:ext uri="{FF2B5EF4-FFF2-40B4-BE49-F238E27FC236}">
                    <a16:creationId xmlns:a16="http://schemas.microsoft.com/office/drawing/2014/main" id="{47F0326B-D36D-4EB0-B2C7-48A3EC5E1F2E}"/>
                  </a:ext>
                </a:extLst>
              </p:cNvPr>
              <p:cNvCxnSpPr>
                <a:cxnSpLocks/>
                <a:stCxn id="49" idx="1"/>
                <a:endCxn id="42" idx="5"/>
              </p:cNvCxnSpPr>
              <p:nvPr/>
            </p:nvCxnSpPr>
            <p:spPr>
              <a:xfrm flipV="1">
                <a:off x="1581555" y="3292475"/>
                <a:ext cx="1371439"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60072CF3-F623-449F-B2D1-A124CADAFA63}"/>
                  </a:ext>
                </a:extLst>
              </p:cNvPr>
              <p:cNvCxnSpPr>
                <a:cxnSpLocks/>
                <a:stCxn id="50" idx="1"/>
                <a:endCxn id="42" idx="5"/>
              </p:cNvCxnSpPr>
              <p:nvPr/>
            </p:nvCxnSpPr>
            <p:spPr>
              <a:xfrm flipV="1">
                <a:off x="1004359" y="3292475"/>
                <a:ext cx="1948635" cy="376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85AD3425-C9F0-4C50-84E7-364D09770AD1}"/>
                  </a:ext>
                </a:extLst>
              </p:cNvPr>
              <p:cNvSpPr/>
              <p:nvPr/>
            </p:nvSpPr>
            <p:spPr>
              <a:xfrm flipH="1">
                <a:off x="1333565"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K</a:t>
                </a:r>
              </a:p>
            </p:txBody>
          </p:sp>
          <p:sp>
            <p:nvSpPr>
              <p:cNvPr id="50" name="Oval 49">
                <a:extLst>
                  <a:ext uri="{FF2B5EF4-FFF2-40B4-BE49-F238E27FC236}">
                    <a16:creationId xmlns:a16="http://schemas.microsoft.com/office/drawing/2014/main" id="{CD310639-C8E5-41FB-A886-CB18AB26985E}"/>
                  </a:ext>
                </a:extLst>
              </p:cNvPr>
              <p:cNvSpPr/>
              <p:nvPr/>
            </p:nvSpPr>
            <p:spPr>
              <a:xfrm flipH="1">
                <a:off x="756369" y="3628489"/>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L</a:t>
                </a:r>
              </a:p>
            </p:txBody>
          </p:sp>
          <p:sp>
            <p:nvSpPr>
              <p:cNvPr id="51" name="Oval 50">
                <a:extLst>
                  <a:ext uri="{FF2B5EF4-FFF2-40B4-BE49-F238E27FC236}">
                    <a16:creationId xmlns:a16="http://schemas.microsoft.com/office/drawing/2014/main" id="{AE731EB9-2E25-4D38-B4C8-AA5A7B995688}"/>
                  </a:ext>
                </a:extLst>
              </p:cNvPr>
              <p:cNvSpPr/>
              <p:nvPr/>
            </p:nvSpPr>
            <p:spPr>
              <a:xfrm flipH="1">
                <a:off x="3691268" y="3633734"/>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C</a:t>
                </a:r>
              </a:p>
            </p:txBody>
          </p:sp>
          <p:sp>
            <p:nvSpPr>
              <p:cNvPr id="52" name="Oval 51">
                <a:extLst>
                  <a:ext uri="{FF2B5EF4-FFF2-40B4-BE49-F238E27FC236}">
                    <a16:creationId xmlns:a16="http://schemas.microsoft.com/office/drawing/2014/main" id="{CDA02217-ABCB-4BB5-B54E-AB47EAAD635B}"/>
                  </a:ext>
                </a:extLst>
              </p:cNvPr>
              <p:cNvSpPr/>
              <p:nvPr/>
            </p:nvSpPr>
            <p:spPr>
              <a:xfrm flipH="1">
                <a:off x="4312386" y="363205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B</a:t>
                </a:r>
              </a:p>
            </p:txBody>
          </p:sp>
          <p:cxnSp>
            <p:nvCxnSpPr>
              <p:cNvPr id="53" name="Straight Arrow Connector 52">
                <a:extLst>
                  <a:ext uri="{FF2B5EF4-FFF2-40B4-BE49-F238E27FC236}">
                    <a16:creationId xmlns:a16="http://schemas.microsoft.com/office/drawing/2014/main" id="{ABAC5550-1899-4A74-A8D2-31066D9513E5}"/>
                  </a:ext>
                </a:extLst>
              </p:cNvPr>
              <p:cNvCxnSpPr>
                <a:cxnSpLocks/>
                <a:stCxn id="52" idx="0"/>
                <a:endCxn id="42" idx="4"/>
              </p:cNvCxnSpPr>
              <p:nvPr/>
            </p:nvCxnSpPr>
            <p:spPr>
              <a:xfrm flipH="1" flipV="1">
                <a:off x="3055715" y="3333082"/>
                <a:ext cx="1418685" cy="29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Curved 24">
                <a:extLst>
                  <a:ext uri="{FF2B5EF4-FFF2-40B4-BE49-F238E27FC236}">
                    <a16:creationId xmlns:a16="http://schemas.microsoft.com/office/drawing/2014/main" id="{6F66B39F-1FFB-4D1B-84DB-50C543CF1588}"/>
                  </a:ext>
                </a:extLst>
              </p:cNvPr>
              <p:cNvCxnSpPr>
                <a:cxnSpLocks/>
              </p:cNvCxnSpPr>
              <p:nvPr/>
            </p:nvCxnSpPr>
            <p:spPr>
              <a:xfrm rot="10800000" flipH="1">
                <a:off x="2922396" y="3211438"/>
                <a:ext cx="290538" cy="12700"/>
              </a:xfrm>
              <a:prstGeom prst="curvedConnector5">
                <a:avLst>
                  <a:gd name="adj1" fmla="val -78682"/>
                  <a:gd name="adj2" fmla="val 2051654"/>
                  <a:gd name="adj3" fmla="val 178682"/>
                </a:avLst>
              </a:prstGeom>
              <a:ln>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0EED7B76-20F2-4E71-8C60-B6094948B249}"/>
                  </a:ext>
                </a:extLst>
              </p:cNvPr>
              <p:cNvSpPr/>
              <p:nvPr/>
            </p:nvSpPr>
            <p:spPr>
              <a:xfrm flipH="1">
                <a:off x="5550655" y="3624509"/>
                <a:ext cx="324029" cy="307180"/>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D</a:t>
                </a:r>
              </a:p>
            </p:txBody>
          </p:sp>
          <p:cxnSp>
            <p:nvCxnSpPr>
              <p:cNvPr id="56" name="Straight Arrow Connector 55">
                <a:extLst>
                  <a:ext uri="{FF2B5EF4-FFF2-40B4-BE49-F238E27FC236}">
                    <a16:creationId xmlns:a16="http://schemas.microsoft.com/office/drawing/2014/main" id="{C2B097BF-ED1C-47A2-84D5-A3730BBE05AD}"/>
                  </a:ext>
                </a:extLst>
              </p:cNvPr>
              <p:cNvCxnSpPr>
                <a:cxnSpLocks/>
                <a:stCxn id="55" idx="0"/>
                <a:endCxn id="42" idx="3"/>
              </p:cNvCxnSpPr>
              <p:nvPr/>
            </p:nvCxnSpPr>
            <p:spPr>
              <a:xfrm flipH="1" flipV="1">
                <a:off x="3158436" y="3292475"/>
                <a:ext cx="2554233" cy="33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5" name="Straight Arrow Connector 34">
              <a:extLst>
                <a:ext uri="{FF2B5EF4-FFF2-40B4-BE49-F238E27FC236}">
                  <a16:creationId xmlns:a16="http://schemas.microsoft.com/office/drawing/2014/main" id="{3BE77C0C-D66F-46C4-BD76-25F24D0B49CD}"/>
                </a:ext>
              </a:extLst>
            </p:cNvPr>
            <p:cNvCxnSpPr>
              <a:cxnSpLocks/>
              <a:endCxn id="42" idx="5"/>
            </p:cNvCxnSpPr>
            <p:nvPr/>
          </p:nvCxnSpPr>
          <p:spPr>
            <a:xfrm flipV="1">
              <a:off x="662880" y="5268744"/>
              <a:ext cx="2580652" cy="347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A808C66A-19BE-45B4-99CF-3F679BB6BA3E}"/>
                </a:ext>
              </a:extLst>
            </p:cNvPr>
            <p:cNvSpPr/>
            <p:nvPr/>
          </p:nvSpPr>
          <p:spPr>
            <a:xfrm flipH="1">
              <a:off x="547326" y="5615727"/>
              <a:ext cx="290538" cy="277281"/>
            </a:xfrm>
            <a:prstGeom prst="ellipse">
              <a:avLst/>
            </a:prstGeom>
            <a:solidFill>
              <a:schemeClr val="bg1">
                <a:lumMod val="85000"/>
              </a:schemeClr>
            </a:solidFill>
            <a:ln w="19050" cap="flat">
              <a:solidFill>
                <a:schemeClr val="tx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rPr>
                <a:t>J</a:t>
              </a:r>
            </a:p>
          </p:txBody>
        </p:sp>
      </p:grpSp>
      <p:sp>
        <p:nvSpPr>
          <p:cNvPr id="77" name="Arrow: Down 76">
            <a:extLst>
              <a:ext uri="{FF2B5EF4-FFF2-40B4-BE49-F238E27FC236}">
                <a16:creationId xmlns:a16="http://schemas.microsoft.com/office/drawing/2014/main" id="{2CD3D9E3-A527-4C37-8A07-99D102B4379A}"/>
              </a:ext>
            </a:extLst>
          </p:cNvPr>
          <p:cNvSpPr/>
          <p:nvPr/>
        </p:nvSpPr>
        <p:spPr>
          <a:xfrm>
            <a:off x="4716942" y="4039420"/>
            <a:ext cx="290538" cy="565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Footer Placeholder 2">
            <a:extLst>
              <a:ext uri="{FF2B5EF4-FFF2-40B4-BE49-F238E27FC236}">
                <a16:creationId xmlns:a16="http://schemas.microsoft.com/office/drawing/2014/main" id="{BE20CF3A-791E-CBDA-5B24-06E7C26283FA}"/>
              </a:ext>
            </a:extLst>
          </p:cNvPr>
          <p:cNvSpPr>
            <a:spLocks noGrp="1"/>
          </p:cNvSpPr>
          <p:nvPr>
            <p:ph type="ftr" sz="quarter" idx="10"/>
          </p:nvPr>
        </p:nvSpPr>
        <p:spPr/>
        <p:txBody>
          <a:bodyPr/>
          <a:lstStyle/>
          <a:p>
            <a:r>
              <a:rPr lang="en-AU"/>
              <a:t>22T2</a:t>
            </a:r>
            <a:endParaRPr lang="en-AU" dirty="0"/>
          </a:p>
        </p:txBody>
      </p:sp>
      <p:sp>
        <p:nvSpPr>
          <p:cNvPr id="8" name="Slide Number Placeholder 7">
            <a:extLst>
              <a:ext uri="{FF2B5EF4-FFF2-40B4-BE49-F238E27FC236}">
                <a16:creationId xmlns:a16="http://schemas.microsoft.com/office/drawing/2014/main" id="{F883129C-7B5F-5065-C060-B7003D76894F}"/>
              </a:ext>
            </a:extLst>
          </p:cNvPr>
          <p:cNvSpPr>
            <a:spLocks noGrp="1"/>
          </p:cNvSpPr>
          <p:nvPr>
            <p:ph type="sldNum" sz="quarter" idx="11"/>
          </p:nvPr>
        </p:nvSpPr>
        <p:spPr/>
        <p:txBody>
          <a:bodyPr/>
          <a:lstStyle/>
          <a:p>
            <a:fld id="{009375D7-070A-4959-9224-FB5E66F2B1B3}" type="slidenum">
              <a:rPr lang="en-AU" smtClean="0"/>
              <a:pPr/>
              <a:t>91</a:t>
            </a:fld>
            <a:endParaRPr lang="en-AU" dirty="0"/>
          </a:p>
        </p:txBody>
      </p:sp>
      <p:sp>
        <p:nvSpPr>
          <p:cNvPr id="7171" name="Rectangle 3"/>
          <p:cNvSpPr>
            <a:spLocks noGrp="1" noChangeArrowheads="1"/>
          </p:cNvSpPr>
          <p:nvPr>
            <p:ph idx="1"/>
          </p:nvPr>
        </p:nvSpPr>
        <p:spPr/>
        <p:txBody>
          <a:bodyPr/>
          <a:lstStyle/>
          <a:p>
            <a:pPr>
              <a:buFont typeface="Arial" charset="0"/>
              <a:buNone/>
            </a:pPr>
            <a:r>
              <a:rPr lang="en-US" altLang="en-US" sz="2000" dirty="0">
                <a:latin typeface="Arial" charset="0"/>
                <a:cs typeface="Arial" charset="0"/>
              </a:rPr>
              <a:t>We end when there is only one set, having added (A, B)</a:t>
            </a:r>
          </a:p>
        </p:txBody>
      </p:sp>
    </p:spTree>
    <p:extLst>
      <p:ext uri="{BB962C8B-B14F-4D97-AF65-F5344CB8AC3E}">
        <p14:creationId xmlns:p14="http://schemas.microsoft.com/office/powerpoint/2010/main" val="464698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a:cs typeface="Arial" charset="0"/>
              </a:rPr>
              <a:t>Summary</a:t>
            </a:r>
          </a:p>
        </p:txBody>
      </p:sp>
      <p:sp>
        <p:nvSpPr>
          <p:cNvPr id="25603" name="Rectangle 3"/>
          <p:cNvSpPr>
            <a:spLocks noGrp="1" noChangeArrowheads="1"/>
          </p:cNvSpPr>
          <p:nvPr>
            <p:ph idx="1"/>
          </p:nvPr>
        </p:nvSpPr>
        <p:spPr/>
        <p:txBody>
          <a:bodyPr>
            <a:normAutofit/>
          </a:bodyPr>
          <a:lstStyle/>
          <a:p>
            <a:pPr>
              <a:buFont typeface="Arial" charset="0"/>
              <a:buNone/>
            </a:pPr>
            <a:r>
              <a:rPr lang="en-US" altLang="en-US" sz="2400" dirty="0">
                <a:latin typeface="Arial" charset="0"/>
                <a:cs typeface="Arial" charset="0"/>
              </a:rPr>
              <a:t>This topic has covered Kruskal’s algorithm</a:t>
            </a:r>
          </a:p>
          <a:p>
            <a:pPr lvl="1">
              <a:lnSpc>
                <a:spcPct val="150000"/>
              </a:lnSpc>
            </a:pPr>
            <a:r>
              <a:rPr lang="en-US" altLang="en-US" sz="2000" dirty="0">
                <a:latin typeface="Arial" charset="0"/>
                <a:cs typeface="Arial" charset="0"/>
              </a:rPr>
              <a:t>Sort the edges by weight</a:t>
            </a:r>
          </a:p>
          <a:p>
            <a:pPr lvl="1">
              <a:lnSpc>
                <a:spcPct val="150000"/>
              </a:lnSpc>
            </a:pPr>
            <a:r>
              <a:rPr lang="en-US" altLang="en-US" sz="2000" dirty="0">
                <a:latin typeface="Arial" charset="0"/>
                <a:cs typeface="Arial" charset="0"/>
              </a:rPr>
              <a:t>Create a disjoint set of the vertices</a:t>
            </a:r>
          </a:p>
          <a:p>
            <a:pPr lvl="1">
              <a:lnSpc>
                <a:spcPct val="150000"/>
              </a:lnSpc>
            </a:pPr>
            <a:r>
              <a:rPr lang="en-US" altLang="en-US" sz="2000" dirty="0">
                <a:latin typeface="Arial" charset="0"/>
                <a:cs typeface="Arial" charset="0"/>
              </a:rPr>
              <a:t>Begin adding the edges one-by-one checking to ensure no cycles are introduced</a:t>
            </a:r>
          </a:p>
          <a:p>
            <a:pPr lvl="1">
              <a:lnSpc>
                <a:spcPct val="150000"/>
              </a:lnSpc>
            </a:pPr>
            <a:r>
              <a:rPr lang="en-US" altLang="en-US" sz="2000" dirty="0">
                <a:latin typeface="Arial" charset="0"/>
                <a:cs typeface="Arial" charset="0"/>
              </a:rPr>
              <a:t>The result is a minimum spanning tree</a:t>
            </a:r>
          </a:p>
          <a:p>
            <a:pPr lvl="1">
              <a:lnSpc>
                <a:spcPct val="150000"/>
              </a:lnSpc>
            </a:pPr>
            <a:r>
              <a:rPr lang="en-US" altLang="en-US" sz="2000" dirty="0">
                <a:latin typeface="Arial" charset="0"/>
                <a:cs typeface="Arial" charset="0"/>
              </a:rPr>
              <a:t>The run time is </a:t>
            </a:r>
            <a:r>
              <a:rPr lang="en-US" altLang="en-US" sz="2000" dirty="0">
                <a:latin typeface="Symbol" pitchFamily="18" charset="2"/>
                <a:cs typeface="Arial" charset="0"/>
              </a:rPr>
              <a:t>O</a:t>
            </a:r>
            <a:r>
              <a:rPr lang="en-US" altLang="en-US" sz="2000" dirty="0">
                <a:latin typeface="Times New Roman" pitchFamily="18" charset="0"/>
                <a:cs typeface="Arial" charset="0"/>
              </a:rPr>
              <a:t>(|</a:t>
            </a:r>
            <a:r>
              <a:rPr lang="en-US" altLang="en-US" sz="2000" i="1" dirty="0">
                <a:latin typeface="Times New Roman" pitchFamily="18" charset="0"/>
                <a:cs typeface="Arial" charset="0"/>
              </a:rPr>
              <a:t>E</a:t>
            </a:r>
            <a:r>
              <a:rPr lang="en-US" altLang="en-US" sz="2000" dirty="0">
                <a:latin typeface="Times New Roman" pitchFamily="18" charset="0"/>
                <a:cs typeface="Arial" charset="0"/>
              </a:rPr>
              <a:t>| log(|</a:t>
            </a:r>
            <a:r>
              <a:rPr lang="en-US" altLang="en-US" sz="2000" i="1" dirty="0">
                <a:latin typeface="Times New Roman" pitchFamily="18" charset="0"/>
                <a:cs typeface="Arial" charset="0"/>
              </a:rPr>
              <a:t>E</a:t>
            </a:r>
            <a:r>
              <a:rPr lang="en-US" altLang="en-US" sz="2000" dirty="0">
                <a:latin typeface="Times New Roman" pitchFamily="18" charset="0"/>
                <a:cs typeface="Arial" charset="0"/>
              </a:rPr>
              <a:t>|))</a:t>
            </a:r>
            <a:endParaRPr lang="en-US" altLang="en-US" sz="2000" dirty="0">
              <a:latin typeface="Arial" charset="0"/>
              <a:cs typeface="Arial" charset="0"/>
            </a:endParaRPr>
          </a:p>
        </p:txBody>
      </p:sp>
      <p:sp>
        <p:nvSpPr>
          <p:cNvPr id="2" name="Footer Placeholder 1">
            <a:extLst>
              <a:ext uri="{FF2B5EF4-FFF2-40B4-BE49-F238E27FC236}">
                <a16:creationId xmlns:a16="http://schemas.microsoft.com/office/drawing/2014/main" id="{DF94A0F3-83B6-F1AC-4263-C5393CABA6AB}"/>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C77273F3-4B24-4252-CD18-D29E1D8FFBB6}"/>
              </a:ext>
            </a:extLst>
          </p:cNvPr>
          <p:cNvSpPr>
            <a:spLocks noGrp="1"/>
          </p:cNvSpPr>
          <p:nvPr>
            <p:ph type="sldNum" sz="quarter" idx="11"/>
          </p:nvPr>
        </p:nvSpPr>
        <p:spPr/>
        <p:txBody>
          <a:bodyPr/>
          <a:lstStyle/>
          <a:p>
            <a:fld id="{009375D7-070A-4959-9224-FB5E66F2B1B3}" type="slidenum">
              <a:rPr lang="en-AU" smtClean="0"/>
              <a:pPr/>
              <a:t>92</a:t>
            </a:fld>
            <a:endParaRPr lang="en-AU" dirty="0"/>
          </a:p>
        </p:txBody>
      </p:sp>
    </p:spTree>
    <p:extLst>
      <p:ext uri="{BB962C8B-B14F-4D97-AF65-F5344CB8AC3E}">
        <p14:creationId xmlns:p14="http://schemas.microsoft.com/office/powerpoint/2010/main" val="798076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 Outcome</a:t>
            </a:r>
          </a:p>
        </p:txBody>
      </p:sp>
      <p:sp>
        <p:nvSpPr>
          <p:cNvPr id="3" name="Content Placeholder 2">
            <a:extLst>
              <a:ext uri="{FF2B5EF4-FFF2-40B4-BE49-F238E27FC236}">
                <a16:creationId xmlns:a16="http://schemas.microsoft.com/office/drawing/2014/main" id="{D01CEEA6-A163-04C9-107B-797E6FD64B32}"/>
              </a:ext>
            </a:extLst>
          </p:cNvPr>
          <p:cNvSpPr>
            <a:spLocks noGrp="1"/>
          </p:cNvSpPr>
          <p:nvPr>
            <p:ph idx="1"/>
          </p:nvPr>
        </p:nvSpPr>
        <p:spPr/>
        <p:txBody>
          <a:bodyPr/>
          <a:lstStyle/>
          <a:p>
            <a:pPr>
              <a:lnSpc>
                <a:spcPct val="150000"/>
              </a:lnSpc>
              <a:buFont typeface="Arial" charset="0"/>
              <a:buNone/>
            </a:pPr>
            <a:r>
              <a:rPr lang="en-US" altLang="en-US" sz="2400" dirty="0">
                <a:latin typeface="Arial" charset="0"/>
                <a:cs typeface="Arial" charset="0"/>
              </a:rPr>
              <a:t>- Know the definition of spanning tree and minimum spanning tree</a:t>
            </a:r>
          </a:p>
          <a:p>
            <a:pPr>
              <a:lnSpc>
                <a:spcPct val="150000"/>
              </a:lnSpc>
              <a:buFont typeface="Arial" charset="0"/>
              <a:buNone/>
            </a:pPr>
            <a:r>
              <a:rPr lang="en-US" altLang="en-US" sz="2400" dirty="0">
                <a:latin typeface="Arial" charset="0"/>
                <a:cs typeface="Arial" charset="0"/>
              </a:rPr>
              <a:t>- U</a:t>
            </a:r>
            <a:r>
              <a:rPr lang="en-US" altLang="zh-CN" sz="2400" dirty="0">
                <a:latin typeface="Arial" charset="0"/>
                <a:cs typeface="Arial" charset="0"/>
              </a:rPr>
              <a:t>nderstand</a:t>
            </a:r>
            <a:r>
              <a:rPr lang="en-US" altLang="en-US" sz="2400" dirty="0">
                <a:latin typeface="Arial" charset="0"/>
                <a:cs typeface="Arial" charset="0"/>
              </a:rPr>
              <a:t> the algorithms to compute the minimum spanning tree (Prim’s algorithm, Kruskal’s algorithm with the Union-Find structure)</a:t>
            </a:r>
          </a:p>
          <a:p>
            <a:pPr>
              <a:buFont typeface="Arial" charset="0"/>
              <a:buNone/>
            </a:pPr>
            <a:r>
              <a:rPr lang="en-US" altLang="en-US" dirty="0">
                <a:solidFill>
                  <a:schemeClr val="bg1"/>
                </a:solidFill>
                <a:latin typeface="Arial" charset="0"/>
                <a:cs typeface="Arial" charset="0"/>
              </a:rPr>
              <a:t>	- Shortest path</a:t>
            </a:r>
          </a:p>
          <a:p>
            <a:pPr>
              <a:buFont typeface="Arial" charset="0"/>
              <a:buNone/>
            </a:pPr>
            <a:r>
              <a:rPr lang="en-US" altLang="en-US" dirty="0">
                <a:solidFill>
                  <a:schemeClr val="bg1"/>
                </a:solidFill>
                <a:latin typeface="Arial" charset="0"/>
                <a:cs typeface="Arial" charset="0"/>
              </a:rPr>
              <a:t>		Dijkstra’s algorithm, A* algorithm, </a:t>
            </a:r>
            <a:r>
              <a:rPr lang="en-US" dirty="0">
                <a:solidFill>
                  <a:schemeClr val="bg1"/>
                </a:solidFill>
                <a:latin typeface="Arial" charset="0"/>
                <a:cs typeface="Arial" charset="0"/>
              </a:rPr>
              <a:t>Floyd-</a:t>
            </a:r>
            <a:r>
              <a:rPr lang="en-US" dirty="0" err="1">
                <a:solidFill>
                  <a:schemeClr val="bg1"/>
                </a:solidFill>
                <a:latin typeface="Arial" charset="0"/>
                <a:cs typeface="Arial" charset="0"/>
              </a:rPr>
              <a:t>Warshall</a:t>
            </a:r>
            <a:endParaRPr lang="en-US" altLang="en-US" dirty="0">
              <a:solidFill>
                <a:schemeClr val="bg1"/>
              </a:solidFill>
              <a:latin typeface="Arial" charset="0"/>
              <a:cs typeface="Arial" charset="0"/>
            </a:endParaRPr>
          </a:p>
        </p:txBody>
      </p:sp>
      <p:sp>
        <p:nvSpPr>
          <p:cNvPr id="4" name="Footer Placeholder 3">
            <a:extLst>
              <a:ext uri="{FF2B5EF4-FFF2-40B4-BE49-F238E27FC236}">
                <a16:creationId xmlns:a16="http://schemas.microsoft.com/office/drawing/2014/main" id="{CFB0CB6D-CA4F-0E5D-FDF9-BB5A68EE0A7D}"/>
              </a:ext>
            </a:extLst>
          </p:cNvPr>
          <p:cNvSpPr>
            <a:spLocks noGrp="1"/>
          </p:cNvSpPr>
          <p:nvPr>
            <p:ph type="ftr" sz="quarter" idx="10"/>
          </p:nvPr>
        </p:nvSpPr>
        <p:spPr/>
        <p:txBody>
          <a:bodyPr/>
          <a:lstStyle/>
          <a:p>
            <a:r>
              <a:rPr lang="en-AU"/>
              <a:t>22T2</a:t>
            </a:r>
            <a:endParaRPr lang="en-AU" dirty="0"/>
          </a:p>
        </p:txBody>
      </p:sp>
      <p:sp>
        <p:nvSpPr>
          <p:cNvPr id="5" name="Slide Number Placeholder 4">
            <a:extLst>
              <a:ext uri="{FF2B5EF4-FFF2-40B4-BE49-F238E27FC236}">
                <a16:creationId xmlns:a16="http://schemas.microsoft.com/office/drawing/2014/main" id="{AEEFB1F3-476E-C2E1-33DD-264EBE329100}"/>
              </a:ext>
            </a:extLst>
          </p:cNvPr>
          <p:cNvSpPr>
            <a:spLocks noGrp="1"/>
          </p:cNvSpPr>
          <p:nvPr>
            <p:ph type="sldNum" sz="quarter" idx="11"/>
          </p:nvPr>
        </p:nvSpPr>
        <p:spPr/>
        <p:txBody>
          <a:bodyPr/>
          <a:lstStyle/>
          <a:p>
            <a:fld id="{009375D7-070A-4959-9224-FB5E66F2B1B3}" type="slidenum">
              <a:rPr lang="en-AU" smtClean="0"/>
              <a:pPr/>
              <a:t>93</a:t>
            </a:fld>
            <a:endParaRPr lang="en-AU" dirty="0"/>
          </a:p>
        </p:txBody>
      </p:sp>
    </p:spTree>
    <p:extLst>
      <p:ext uri="{BB962C8B-B14F-4D97-AF65-F5344CB8AC3E}">
        <p14:creationId xmlns:p14="http://schemas.microsoft.com/office/powerpoint/2010/main" val="2795802078"/>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BC75AE98-37FA-A545-9B0D-9FAFF0DFFF4F}"/>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F1609FBF-3F0B-1F43-B464-26C0EBD994F8}"/>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970</TotalTime>
  <Words>8358</Words>
  <Application>Microsoft Macintosh PowerPoint</Application>
  <PresentationFormat>Widescreen</PresentationFormat>
  <Paragraphs>2070</Paragraphs>
  <Slides>93</Slides>
  <Notes>80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93</vt:i4>
      </vt:variant>
    </vt:vector>
  </HeadingPairs>
  <TitlesOfParts>
    <vt:vector size="104" baseType="lpstr">
      <vt:lpstr>Arial</vt:lpstr>
      <vt:lpstr>Calibri</vt:lpstr>
      <vt:lpstr>Cambria Math</vt:lpstr>
      <vt:lpstr>Clancy</vt:lpstr>
      <vt:lpstr>Roboto</vt:lpstr>
      <vt:lpstr>Symbol</vt:lpstr>
      <vt:lpstr>Times New Roman</vt:lpstr>
      <vt:lpstr>Office Theme</vt:lpstr>
      <vt:lpstr>1_Custom Design</vt:lpstr>
      <vt:lpstr>2_Custom Design</vt:lpstr>
      <vt:lpstr>Equation</vt:lpstr>
      <vt:lpstr>PowerPoint Presentation</vt:lpstr>
      <vt:lpstr>Minimum spanning tree</vt:lpstr>
      <vt:lpstr>Minimum Spanning Tree</vt:lpstr>
      <vt:lpstr>Minimum Spanning Tree</vt:lpstr>
      <vt:lpstr>Spanning trees</vt:lpstr>
      <vt:lpstr>Spanning trees</vt:lpstr>
      <vt:lpstr>Spanning trees on weighted graphs</vt:lpstr>
      <vt:lpstr>Minimum Spanning Trees</vt:lpstr>
      <vt:lpstr>Spanning forests</vt:lpstr>
      <vt:lpstr>Application</vt:lpstr>
      <vt:lpstr>Application</vt:lpstr>
      <vt:lpstr>Application</vt:lpstr>
      <vt:lpstr>Application</vt:lpstr>
      <vt:lpstr>Application</vt:lpstr>
      <vt:lpstr>Application</vt:lpstr>
      <vt:lpstr>Prim’s Algorithm</vt:lpstr>
      <vt:lpstr>Algorithms for finding MST</vt:lpstr>
      <vt:lpstr>Motivation for Prim’s algorithm</vt:lpstr>
      <vt:lpstr>Motivation for Prim’s algorithm</vt:lpstr>
      <vt:lpstr>Motivation for Prim’s algorithm</vt:lpstr>
      <vt:lpstr>Motivation for Prim’s algorithm</vt:lpstr>
      <vt:lpstr>Motivation for Prim’s algorithm</vt:lpstr>
      <vt:lpstr>Motivation for Prim’s algorithm</vt:lpstr>
      <vt:lpstr>Motivation for Prim’s algorithm</vt:lpstr>
      <vt:lpstr>Motivation for Prim’s algorithm</vt:lpstr>
      <vt:lpstr>Motivation for Prim’s algorithm</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Min-heap-based optimization</vt:lpstr>
      <vt:lpstr>Min-heap-based optimization</vt:lpstr>
      <vt:lpstr>Min-heap-based optimization</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Learning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Wen</dc:creator>
  <cp:lastModifiedBy>Dong Wen</cp:lastModifiedBy>
  <cp:revision>495</cp:revision>
  <dcterms:created xsi:type="dcterms:W3CDTF">2022-05-23T06:15:00Z</dcterms:created>
  <dcterms:modified xsi:type="dcterms:W3CDTF">2022-06-06T14:38:41Z</dcterms:modified>
</cp:coreProperties>
</file>